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48" r:id="rId2"/>
  </p:sldMasterIdLst>
  <p:notesMasterIdLst>
    <p:notesMasterId r:id="rId39"/>
  </p:notesMasterIdLst>
  <p:sldIdLst>
    <p:sldId id="386" r:id="rId3"/>
    <p:sldId id="383" r:id="rId4"/>
    <p:sldId id="278" r:id="rId5"/>
    <p:sldId id="279" r:id="rId6"/>
    <p:sldId id="280" r:id="rId7"/>
    <p:sldId id="281" r:id="rId8"/>
    <p:sldId id="282" r:id="rId9"/>
    <p:sldId id="269" r:id="rId10"/>
    <p:sldId id="268" r:id="rId11"/>
    <p:sldId id="288" r:id="rId12"/>
    <p:sldId id="388" r:id="rId13"/>
    <p:sldId id="420" r:id="rId14"/>
    <p:sldId id="422" r:id="rId15"/>
    <p:sldId id="6371" r:id="rId16"/>
    <p:sldId id="390" r:id="rId17"/>
    <p:sldId id="259" r:id="rId18"/>
    <p:sldId id="6395" r:id="rId19"/>
    <p:sldId id="6379" r:id="rId20"/>
    <p:sldId id="391" r:id="rId21"/>
    <p:sldId id="6387" r:id="rId22"/>
    <p:sldId id="6391" r:id="rId23"/>
    <p:sldId id="6392" r:id="rId24"/>
    <p:sldId id="6388" r:id="rId25"/>
    <p:sldId id="6390" r:id="rId26"/>
    <p:sldId id="6400" r:id="rId27"/>
    <p:sldId id="6401" r:id="rId28"/>
    <p:sldId id="6399" r:id="rId29"/>
    <p:sldId id="6376" r:id="rId30"/>
    <p:sldId id="389" r:id="rId31"/>
    <p:sldId id="395" r:id="rId32"/>
    <p:sldId id="6374" r:id="rId33"/>
    <p:sldId id="6383" r:id="rId34"/>
    <p:sldId id="6384" r:id="rId35"/>
    <p:sldId id="6373" r:id="rId36"/>
    <p:sldId id="6396" r:id="rId37"/>
    <p:sldId id="639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4BA"/>
    <a:srgbClr val="0F497E"/>
    <a:srgbClr val="FEF3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1" autoAdjust="0"/>
    <p:restoredTop sz="80390" autoAdjust="0"/>
  </p:normalViewPr>
  <p:slideViewPr>
    <p:cSldViewPr snapToGrid="0" snapToObjects="1">
      <p:cViewPr varScale="1">
        <p:scale>
          <a:sx n="88" d="100"/>
          <a:sy n="88" d="100"/>
        </p:scale>
        <p:origin x="6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5AD8-9030-7343-A9B6-3052D1924F37}"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7D459-EDF0-9F4D-A9B7-47D5C2692000}" type="slidenum">
              <a:rPr lang="en-US" smtClean="0"/>
              <a:t>‹#›</a:t>
            </a:fld>
            <a:endParaRPr lang="en-US"/>
          </a:p>
        </p:txBody>
      </p:sp>
    </p:spTree>
    <p:extLst>
      <p:ext uri="{BB962C8B-B14F-4D97-AF65-F5344CB8AC3E}">
        <p14:creationId xmlns:p14="http://schemas.microsoft.com/office/powerpoint/2010/main" val="508104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122 med schools participated in 2020 ranking out of 189 in the US</a:t>
            </a:r>
          </a:p>
        </p:txBody>
      </p:sp>
      <p:sp>
        <p:nvSpPr>
          <p:cNvPr id="4" name="Slide Number Placeholder 3"/>
          <p:cNvSpPr>
            <a:spLocks noGrp="1"/>
          </p:cNvSpPr>
          <p:nvPr>
            <p:ph type="sldNum" sz="quarter" idx="5"/>
          </p:nvPr>
        </p:nvSpPr>
        <p:spPr/>
        <p:txBody>
          <a:bodyPr/>
          <a:lstStyle/>
          <a:p>
            <a:fld id="{64F7D459-EDF0-9F4D-A9B7-47D5C2692000}" type="slidenum">
              <a:rPr lang="en-US" smtClean="0"/>
              <a:t>12</a:t>
            </a:fld>
            <a:endParaRPr lang="en-US"/>
          </a:p>
        </p:txBody>
      </p:sp>
    </p:spTree>
    <p:extLst>
      <p:ext uri="{BB962C8B-B14F-4D97-AF65-F5344CB8AC3E}">
        <p14:creationId xmlns:p14="http://schemas.microsoft.com/office/powerpoint/2010/main" val="285226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The 40 summer and fall 2020 program participants (a high financial need group) had higher GPAs (FS20)  and better retention rates (FS20 to SP21) than all UMKC FTC and all first gen FTC</a:t>
            </a:r>
            <a:endParaRPr lang="en-US" dirty="0"/>
          </a:p>
        </p:txBody>
      </p:sp>
      <p:sp>
        <p:nvSpPr>
          <p:cNvPr id="4" name="Slide Number Placeholder 3"/>
          <p:cNvSpPr>
            <a:spLocks noGrp="1"/>
          </p:cNvSpPr>
          <p:nvPr>
            <p:ph type="sldNum" sz="quarter" idx="5"/>
          </p:nvPr>
        </p:nvSpPr>
        <p:spPr/>
        <p:txBody>
          <a:bodyPr/>
          <a:lstStyle/>
          <a:p>
            <a:fld id="{64F7D459-EDF0-9F4D-A9B7-47D5C2692000}" type="slidenum">
              <a:rPr lang="en-US" smtClean="0"/>
              <a:t>18</a:t>
            </a:fld>
            <a:endParaRPr lang="en-US"/>
          </a:p>
        </p:txBody>
      </p:sp>
    </p:spTree>
    <p:extLst>
      <p:ext uri="{BB962C8B-B14F-4D97-AF65-F5344CB8AC3E}">
        <p14:creationId xmlns:p14="http://schemas.microsoft.com/office/powerpoint/2010/main" val="390587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611"/>
              </a:spcAft>
              <a:buFont typeface="Arial" panose="020B0604020202020204" pitchFamily="34" charset="0"/>
              <a:buChar char="•"/>
            </a:pPr>
            <a:r>
              <a:rPr lang="en-US" dirty="0">
                <a:latin typeface="Helvetica" panose="020B0604020202020204" pitchFamily="34" charset="0"/>
                <a:cs typeface="Helvetica" panose="020B0604020202020204" pitchFamily="34" charset="0"/>
              </a:rPr>
              <a:t>Buildings with a FCNI greater than .50 can be considered for replacement.</a:t>
            </a:r>
          </a:p>
          <a:p>
            <a:pPr marL="291179" indent="-291179">
              <a:spcAft>
                <a:spcPts val="611"/>
              </a:spcAft>
              <a:buFont typeface="Arial" panose="020B0604020202020204" pitchFamily="34" charset="0"/>
              <a:buChar char="•"/>
            </a:pPr>
            <a:r>
              <a:rPr lang="en-US" sz="1400" b="1" dirty="0">
                <a:latin typeface="Helvetica" panose="020B0604020202020204" pitchFamily="34" charset="0"/>
                <a:cs typeface="Helvetica" panose="020B0604020202020204" pitchFamily="34" charset="0"/>
              </a:rPr>
              <a:t>25% of UMKC facilities have an FCNI greater than .50</a:t>
            </a:r>
          </a:p>
          <a:p>
            <a:endParaRPr lang="en-US" dirty="0"/>
          </a:p>
        </p:txBody>
      </p:sp>
      <p:sp>
        <p:nvSpPr>
          <p:cNvPr id="4" name="Slide Number Placeholder 3"/>
          <p:cNvSpPr>
            <a:spLocks noGrp="1"/>
          </p:cNvSpPr>
          <p:nvPr>
            <p:ph type="sldNum" sz="quarter" idx="5"/>
          </p:nvPr>
        </p:nvSpPr>
        <p:spPr/>
        <p:txBody>
          <a:bodyPr/>
          <a:lstStyle/>
          <a:p>
            <a:fld id="{64F7D459-EDF0-9F4D-A9B7-47D5C2692000}" type="slidenum">
              <a:rPr lang="en-US" smtClean="0"/>
              <a:t>28</a:t>
            </a:fld>
            <a:endParaRPr lang="en-US"/>
          </a:p>
        </p:txBody>
      </p:sp>
    </p:spTree>
    <p:extLst>
      <p:ext uri="{BB962C8B-B14F-4D97-AF65-F5344CB8AC3E}">
        <p14:creationId xmlns:p14="http://schemas.microsoft.com/office/powerpoint/2010/main" val="269276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spcBef>
                <a:spcPts val="0"/>
              </a:spcBef>
              <a:spcAft>
                <a:spcPts val="600"/>
              </a:spcAft>
              <a:buFont typeface="+mj-lt"/>
              <a:buAutoNum type="arabicPeriod"/>
            </a:pPr>
            <a:endParaRPr lang="en-US" dirty="0"/>
          </a:p>
        </p:txBody>
      </p:sp>
      <p:sp>
        <p:nvSpPr>
          <p:cNvPr id="4" name="Slide Number Placeholder 3"/>
          <p:cNvSpPr>
            <a:spLocks noGrp="1"/>
          </p:cNvSpPr>
          <p:nvPr>
            <p:ph type="sldNum" sz="quarter" idx="5"/>
          </p:nvPr>
        </p:nvSpPr>
        <p:spPr/>
        <p:txBody>
          <a:bodyPr/>
          <a:lstStyle/>
          <a:p>
            <a:fld id="{71D5425D-1D45-4DC9-B8E5-BDC14F9C7266}" type="slidenum">
              <a:rPr lang="en-US" smtClean="0"/>
              <a:t>34</a:t>
            </a:fld>
            <a:endParaRPr lang="en-US"/>
          </a:p>
        </p:txBody>
      </p:sp>
    </p:spTree>
    <p:extLst>
      <p:ext uri="{BB962C8B-B14F-4D97-AF65-F5344CB8AC3E}">
        <p14:creationId xmlns:p14="http://schemas.microsoft.com/office/powerpoint/2010/main" val="2754282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E59F6C-6CED-544A-926B-5AE1ED397042}"/>
              </a:ext>
            </a:extLst>
          </p:cNvPr>
          <p:cNvSpPr/>
          <p:nvPr userDrawn="1"/>
        </p:nvSpPr>
        <p:spPr>
          <a:xfrm>
            <a:off x="0" y="13495"/>
            <a:ext cx="12192000" cy="6857999"/>
          </a:xfrm>
          <a:prstGeom prst="rect">
            <a:avLst/>
          </a:prstGeom>
          <a:solidFill>
            <a:srgbClr val="0072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9E23AB-D469-4A4D-A113-4F3D33D103E8}"/>
              </a:ext>
            </a:extLst>
          </p:cNvPr>
          <p:cNvSpPr/>
          <p:nvPr userDrawn="1"/>
        </p:nvSpPr>
        <p:spPr>
          <a:xfrm>
            <a:off x="0" y="6272212"/>
            <a:ext cx="12192000" cy="599282"/>
          </a:xfrm>
          <a:prstGeom prst="rect">
            <a:avLst/>
          </a:prstGeom>
          <a:pattFill prst="wdUpDiag">
            <a:fgClr>
              <a:srgbClr val="0F497E"/>
            </a:fgClr>
            <a:bgClr>
              <a:srgbClr val="1074BA"/>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685ABCB-9A8C-814C-AF85-8D471BDCE039}"/>
              </a:ext>
            </a:extLst>
          </p:cNvPr>
          <p:cNvCxnSpPr>
            <a:cxnSpLocks/>
          </p:cNvCxnSpPr>
          <p:nvPr userDrawn="1"/>
        </p:nvCxnSpPr>
        <p:spPr>
          <a:xfrm flipV="1">
            <a:off x="0" y="6235218"/>
            <a:ext cx="12192000" cy="39688"/>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1850" y="2510235"/>
            <a:ext cx="10515600" cy="2052240"/>
          </a:xfrm>
          <a:prstGeom prst="rect">
            <a:avLst/>
          </a:prstGeom>
        </p:spPr>
        <p:txBody>
          <a:bodyPr anchor="b"/>
          <a:lstStyle>
            <a:lvl1pPr>
              <a:defRPr sz="6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1851" y="4827189"/>
            <a:ext cx="838602" cy="409575"/>
          </a:xfrm>
        </p:spPr>
        <p:txBody>
          <a:bodyPr anchor="ctr"/>
          <a:lstStyle>
            <a:lvl1pPr>
              <a:defRPr sz="1800">
                <a:solidFill>
                  <a:schemeClr val="bg1"/>
                </a:solidFill>
                <a:latin typeface="Helvetica" pitchFamily="2" charset="0"/>
              </a:defRPr>
            </a:lvl1pPr>
          </a:lstStyle>
          <a:p>
            <a:fld id="{25A837D6-C49D-CA4B-8995-C9B7EF301638}" type="datetime1">
              <a:rPr lang="en-US" smtClean="0"/>
              <a:t>8/27/2021</a:t>
            </a:fld>
            <a:endParaRPr lang="en-US" dirty="0"/>
          </a:p>
        </p:txBody>
      </p:sp>
      <p:pic>
        <p:nvPicPr>
          <p:cNvPr id="11" name="Picture 10" descr="UMKC_2C_7405C_white.png">
            <a:extLst>
              <a:ext uri="{FF2B5EF4-FFF2-40B4-BE49-F238E27FC236}">
                <a16:creationId xmlns:a16="http://schemas.microsoft.com/office/drawing/2014/main" id="{67482DB9-D94A-0245-B036-BD807E9D1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49" y="1543051"/>
            <a:ext cx="2199485" cy="967184"/>
          </a:xfrm>
          <a:prstGeom prst="rect">
            <a:avLst/>
          </a:prstGeom>
        </p:spPr>
      </p:pic>
      <p:cxnSp>
        <p:nvCxnSpPr>
          <p:cNvPr id="10" name="Straight Connector 9">
            <a:extLst>
              <a:ext uri="{FF2B5EF4-FFF2-40B4-BE49-F238E27FC236}">
                <a16:creationId xmlns:a16="http://schemas.microsoft.com/office/drawing/2014/main" id="{4055FB4D-4278-4E48-A614-CB0DDD01F29E}"/>
              </a:ext>
            </a:extLst>
          </p:cNvPr>
          <p:cNvCxnSpPr/>
          <p:nvPr userDrawn="1"/>
        </p:nvCxnSpPr>
        <p:spPr>
          <a:xfrm>
            <a:off x="1670452" y="4879737"/>
            <a:ext cx="0" cy="274320"/>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sp>
        <p:nvSpPr>
          <p:cNvPr id="24" name="Subtitle 2">
            <a:extLst>
              <a:ext uri="{FF2B5EF4-FFF2-40B4-BE49-F238E27FC236}">
                <a16:creationId xmlns:a16="http://schemas.microsoft.com/office/drawing/2014/main" id="{409EC44D-140F-D540-B7D1-7C61953066C8}"/>
              </a:ext>
            </a:extLst>
          </p:cNvPr>
          <p:cNvSpPr>
            <a:spLocks noGrp="1"/>
          </p:cNvSpPr>
          <p:nvPr>
            <p:ph type="subTitle" idx="1"/>
          </p:nvPr>
        </p:nvSpPr>
        <p:spPr>
          <a:xfrm>
            <a:off x="1754375" y="4768122"/>
            <a:ext cx="9877642" cy="504295"/>
          </a:xfrm>
          <a:prstGeom prst="rect">
            <a:avLst/>
          </a:prstGeom>
        </p:spPr>
        <p:txBody>
          <a:bodyPr anchor="t">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4022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F49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6A2C7-FB6C-1244-97E4-21A25043F1ED}"/>
              </a:ext>
            </a:extLst>
          </p:cNvPr>
          <p:cNvSpPr/>
          <p:nvPr userDrawn="1"/>
        </p:nvSpPr>
        <p:spPr>
          <a:xfrm>
            <a:off x="0" y="10198"/>
            <a:ext cx="12192000" cy="6858000"/>
          </a:xfrm>
          <a:prstGeom prst="rect">
            <a:avLst/>
          </a:prstGeom>
          <a:solidFill>
            <a:srgbClr val="0F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04A716BC-72C3-1448-B1A8-61298935F7DF}"/>
              </a:ext>
            </a:extLst>
          </p:cNvPr>
          <p:cNvSpPr>
            <a:spLocks noGrp="1"/>
          </p:cNvSpPr>
          <p:nvPr>
            <p:ph idx="13"/>
          </p:nvPr>
        </p:nvSpPr>
        <p:spPr>
          <a:xfrm>
            <a:off x="516520" y="1825625"/>
            <a:ext cx="5672560" cy="3910012"/>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246BE726-016A-D34F-85C8-2D5FA8A2DD22}"/>
              </a:ext>
            </a:extLst>
          </p:cNvPr>
          <p:cNvSpPr>
            <a:spLocks noGrp="1"/>
          </p:cNvSpPr>
          <p:nvPr>
            <p:ph idx="14"/>
          </p:nvPr>
        </p:nvSpPr>
        <p:spPr>
          <a:xfrm>
            <a:off x="6705600" y="1"/>
            <a:ext cx="5486400" cy="6858000"/>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endParaRPr lang="en-US" dirty="0"/>
          </a:p>
        </p:txBody>
      </p:sp>
      <p:sp>
        <p:nvSpPr>
          <p:cNvPr id="6" name="Slide Number Placeholder 5"/>
          <p:cNvSpPr>
            <a:spLocks noGrp="1"/>
          </p:cNvSpPr>
          <p:nvPr>
            <p:ph type="sldNum" sz="quarter" idx="12"/>
          </p:nvPr>
        </p:nvSpPr>
        <p:spPr/>
        <p:txBody>
          <a:bodyPr/>
          <a:lstStyle/>
          <a:p>
            <a:fld id="{832BB5C0-C657-4A40-AAE5-52D908CC6012}" type="slidenum">
              <a:rPr lang="en-US" smtClean="0"/>
              <a:pPr/>
              <a:t>‹#›</a:t>
            </a:fld>
            <a:endParaRPr lang="en-US" dirty="0"/>
          </a:p>
        </p:txBody>
      </p:sp>
      <p:sp>
        <p:nvSpPr>
          <p:cNvPr id="15" name="Rectangle 14">
            <a:extLst>
              <a:ext uri="{FF2B5EF4-FFF2-40B4-BE49-F238E27FC236}">
                <a16:creationId xmlns:a16="http://schemas.microsoft.com/office/drawing/2014/main" id="{4CA43431-A07C-2F4C-BCC8-14267F74D03D}"/>
              </a:ext>
            </a:extLst>
          </p:cNvPr>
          <p:cNvSpPr/>
          <p:nvPr userDrawn="1"/>
        </p:nvSpPr>
        <p:spPr>
          <a:xfrm>
            <a:off x="6705600" y="20396"/>
            <a:ext cx="5486400" cy="6837604"/>
          </a:xfrm>
          <a:prstGeom prst="rect">
            <a:avLst/>
          </a:prstGeom>
          <a:pattFill prst="wdUpDiag">
            <a:fgClr>
              <a:srgbClr val="1074BA"/>
            </a:fgClr>
            <a:bgClr>
              <a:srgbClr val="0F497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9CDBF51-016B-4B4D-A904-DECC3E22BE26}"/>
              </a:ext>
            </a:extLst>
          </p:cNvPr>
          <p:cNvSpPr>
            <a:spLocks noGrp="1"/>
          </p:cNvSpPr>
          <p:nvPr>
            <p:ph idx="15"/>
          </p:nvPr>
        </p:nvSpPr>
        <p:spPr>
          <a:xfrm>
            <a:off x="6705600" y="0"/>
            <a:ext cx="5480732" cy="6858000"/>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endParaRPr lang="en-US" dirty="0"/>
          </a:p>
        </p:txBody>
      </p:sp>
      <p:pic>
        <p:nvPicPr>
          <p:cNvPr id="14" name="Picture 13" descr="UMKC_2C_7405C_white.png">
            <a:extLst>
              <a:ext uri="{FF2B5EF4-FFF2-40B4-BE49-F238E27FC236}">
                <a16:creationId xmlns:a16="http://schemas.microsoft.com/office/drawing/2014/main" id="{5F304BA4-3C9C-AE45-BBB8-3A6125DE2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sp>
        <p:nvSpPr>
          <p:cNvPr id="8" name="Title 7">
            <a:extLst>
              <a:ext uri="{FF2B5EF4-FFF2-40B4-BE49-F238E27FC236}">
                <a16:creationId xmlns:a16="http://schemas.microsoft.com/office/drawing/2014/main" id="{9ADE6CC6-9335-3440-8CA6-17295F33CD50}"/>
              </a:ext>
            </a:extLst>
          </p:cNvPr>
          <p:cNvSpPr>
            <a:spLocks noGrp="1"/>
          </p:cNvSpPr>
          <p:nvPr>
            <p:ph type="title"/>
          </p:nvPr>
        </p:nvSpPr>
        <p:spPr>
          <a:xfrm>
            <a:off x="516521" y="363537"/>
            <a:ext cx="5672559" cy="1325563"/>
          </a:xfr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22502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0F49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6A2C7-FB6C-1244-97E4-21A25043F1ED}"/>
              </a:ext>
            </a:extLst>
          </p:cNvPr>
          <p:cNvSpPr/>
          <p:nvPr userDrawn="1"/>
        </p:nvSpPr>
        <p:spPr>
          <a:xfrm>
            <a:off x="0" y="0"/>
            <a:ext cx="12192000" cy="6858000"/>
          </a:xfrm>
          <a:prstGeom prst="rect">
            <a:avLst/>
          </a:prstGeom>
          <a:solidFill>
            <a:srgbClr val="0F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16520" y="737530"/>
            <a:ext cx="5672560" cy="1088095"/>
          </a:xfrm>
          <a:prstGeom prst="rect">
            <a:avLst/>
          </a:prstGeom>
        </p:spPr>
        <p:txBody>
          <a:bodyPr anchor="b">
            <a:noAutofit/>
          </a:bodyPr>
          <a:lstStyle>
            <a:lvl1pPr algn="l">
              <a:defRPr lang="en-US" sz="4400" b="1" kern="1200" dirty="0">
                <a:solidFill>
                  <a:schemeClr val="bg1"/>
                </a:solidFill>
                <a:latin typeface="Helvetica" pitchFamily="2" charset="0"/>
                <a:ea typeface="+mj-ea"/>
                <a:cs typeface="+mj-cs"/>
              </a:defRPr>
            </a:lvl1pPr>
          </a:lstStyle>
          <a:p>
            <a:r>
              <a:rPr lang="en-US"/>
              <a:t>Click to edit Master title style</a:t>
            </a:r>
          </a:p>
        </p:txBody>
      </p:sp>
      <p:sp>
        <p:nvSpPr>
          <p:cNvPr id="15" name="Rectangle 14">
            <a:extLst>
              <a:ext uri="{FF2B5EF4-FFF2-40B4-BE49-F238E27FC236}">
                <a16:creationId xmlns:a16="http://schemas.microsoft.com/office/drawing/2014/main" id="{4CA43431-A07C-2F4C-BCC8-14267F74D03D}"/>
              </a:ext>
            </a:extLst>
          </p:cNvPr>
          <p:cNvSpPr/>
          <p:nvPr userDrawn="1"/>
        </p:nvSpPr>
        <p:spPr>
          <a:xfrm>
            <a:off x="6705600" y="20396"/>
            <a:ext cx="5486400" cy="6837604"/>
          </a:xfrm>
          <a:prstGeom prst="rect">
            <a:avLst/>
          </a:prstGeom>
          <a:pattFill prst="wdUpDiag">
            <a:fgClr>
              <a:srgbClr val="1074BA"/>
            </a:fgClr>
            <a:bgClr>
              <a:srgbClr val="0F497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04A716BC-72C3-1448-B1A8-61298935F7DF}"/>
              </a:ext>
            </a:extLst>
          </p:cNvPr>
          <p:cNvSpPr>
            <a:spLocks noGrp="1"/>
          </p:cNvSpPr>
          <p:nvPr>
            <p:ph idx="13"/>
          </p:nvPr>
        </p:nvSpPr>
        <p:spPr>
          <a:xfrm>
            <a:off x="516520" y="1825625"/>
            <a:ext cx="5672560" cy="3910012"/>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46BE726-016A-D34F-85C8-2D5FA8A2DD22}"/>
              </a:ext>
            </a:extLst>
          </p:cNvPr>
          <p:cNvSpPr>
            <a:spLocks noGrp="1"/>
          </p:cNvSpPr>
          <p:nvPr>
            <p:ph idx="14"/>
          </p:nvPr>
        </p:nvSpPr>
        <p:spPr>
          <a:xfrm>
            <a:off x="6705600" y="1"/>
            <a:ext cx="5486400" cy="6858000"/>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endParaRPr lang="en-US"/>
          </a:p>
        </p:txBody>
      </p:sp>
      <p:pic>
        <p:nvPicPr>
          <p:cNvPr id="14" name="Picture 13" descr="UMKC_2C_7405C_white.png">
            <a:extLst>
              <a:ext uri="{FF2B5EF4-FFF2-40B4-BE49-F238E27FC236}">
                <a16:creationId xmlns:a16="http://schemas.microsoft.com/office/drawing/2014/main" id="{5F304BA4-3C9C-AE45-BBB8-3A6125DE2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spTree>
    <p:extLst>
      <p:ext uri="{BB962C8B-B14F-4D97-AF65-F5344CB8AC3E}">
        <p14:creationId xmlns:p14="http://schemas.microsoft.com/office/powerpoint/2010/main" val="33519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E59F6C-6CED-544A-926B-5AE1ED397042}"/>
              </a:ext>
            </a:extLst>
          </p:cNvPr>
          <p:cNvSpPr/>
          <p:nvPr userDrawn="1"/>
        </p:nvSpPr>
        <p:spPr>
          <a:xfrm>
            <a:off x="0" y="13495"/>
            <a:ext cx="12192000" cy="6857999"/>
          </a:xfrm>
          <a:prstGeom prst="rect">
            <a:avLst/>
          </a:prstGeom>
          <a:solidFill>
            <a:srgbClr val="0072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9E23AB-D469-4A4D-A113-4F3D33D103E8}"/>
              </a:ext>
            </a:extLst>
          </p:cNvPr>
          <p:cNvSpPr/>
          <p:nvPr userDrawn="1"/>
        </p:nvSpPr>
        <p:spPr>
          <a:xfrm>
            <a:off x="0" y="6272212"/>
            <a:ext cx="12192000" cy="599282"/>
          </a:xfrm>
          <a:prstGeom prst="rect">
            <a:avLst/>
          </a:prstGeom>
          <a:pattFill prst="wdUpDiag">
            <a:fgClr>
              <a:srgbClr val="0F497E"/>
            </a:fgClr>
            <a:bgClr>
              <a:srgbClr val="1074BA"/>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685ABCB-9A8C-814C-AF85-8D471BDCE039}"/>
              </a:ext>
            </a:extLst>
          </p:cNvPr>
          <p:cNvCxnSpPr>
            <a:cxnSpLocks/>
          </p:cNvCxnSpPr>
          <p:nvPr userDrawn="1"/>
        </p:nvCxnSpPr>
        <p:spPr>
          <a:xfrm flipV="1">
            <a:off x="0" y="6235218"/>
            <a:ext cx="12192000" cy="39688"/>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1850" y="2510235"/>
            <a:ext cx="10515600" cy="2052240"/>
          </a:xfrm>
          <a:prstGeom prst="rect">
            <a:avLst/>
          </a:prstGeom>
        </p:spPr>
        <p:txBody>
          <a:bodyPr anchor="b"/>
          <a:lstStyle>
            <a:lvl1pPr>
              <a:defRPr sz="6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831851" y="4827189"/>
            <a:ext cx="838602" cy="409575"/>
          </a:xfrm>
        </p:spPr>
        <p:txBody>
          <a:bodyPr anchor="ctr"/>
          <a:lstStyle>
            <a:lvl1pPr>
              <a:defRPr sz="1800">
                <a:solidFill>
                  <a:schemeClr val="bg1"/>
                </a:solidFill>
                <a:latin typeface="Helvetica" pitchFamily="2" charset="0"/>
              </a:defRPr>
            </a:lvl1pPr>
          </a:lstStyle>
          <a:p>
            <a:fld id="{25A837D6-C49D-CA4B-8995-C9B7EF301638}" type="datetime1">
              <a:rPr lang="en-US" smtClean="0"/>
              <a:t>8/27/2021</a:t>
            </a:fld>
            <a:endParaRPr lang="en-US" dirty="0"/>
          </a:p>
        </p:txBody>
      </p:sp>
      <p:pic>
        <p:nvPicPr>
          <p:cNvPr id="11" name="Picture 10" descr="UMKC_2C_7405C_white.png">
            <a:extLst>
              <a:ext uri="{FF2B5EF4-FFF2-40B4-BE49-F238E27FC236}">
                <a16:creationId xmlns:a16="http://schemas.microsoft.com/office/drawing/2014/main" id="{67482DB9-D94A-0245-B036-BD807E9D1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549" y="1543051"/>
            <a:ext cx="2199485" cy="967184"/>
          </a:xfrm>
          <a:prstGeom prst="rect">
            <a:avLst/>
          </a:prstGeom>
        </p:spPr>
      </p:pic>
      <p:cxnSp>
        <p:nvCxnSpPr>
          <p:cNvPr id="10" name="Straight Connector 9">
            <a:extLst>
              <a:ext uri="{FF2B5EF4-FFF2-40B4-BE49-F238E27FC236}">
                <a16:creationId xmlns:a16="http://schemas.microsoft.com/office/drawing/2014/main" id="{4055FB4D-4278-4E48-A614-CB0DDD01F29E}"/>
              </a:ext>
            </a:extLst>
          </p:cNvPr>
          <p:cNvCxnSpPr/>
          <p:nvPr userDrawn="1"/>
        </p:nvCxnSpPr>
        <p:spPr>
          <a:xfrm>
            <a:off x="1670452" y="4879737"/>
            <a:ext cx="0" cy="274320"/>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sp>
        <p:nvSpPr>
          <p:cNvPr id="24" name="Subtitle 2">
            <a:extLst>
              <a:ext uri="{FF2B5EF4-FFF2-40B4-BE49-F238E27FC236}">
                <a16:creationId xmlns:a16="http://schemas.microsoft.com/office/drawing/2014/main" id="{409EC44D-140F-D540-B7D1-7C61953066C8}"/>
              </a:ext>
            </a:extLst>
          </p:cNvPr>
          <p:cNvSpPr>
            <a:spLocks noGrp="1"/>
          </p:cNvSpPr>
          <p:nvPr>
            <p:ph type="subTitle" idx="1"/>
          </p:nvPr>
        </p:nvSpPr>
        <p:spPr>
          <a:xfrm>
            <a:off x="1754375" y="4768122"/>
            <a:ext cx="9877642" cy="504295"/>
          </a:xfrm>
          <a:prstGeom prst="rect">
            <a:avLst/>
          </a:prstGeom>
        </p:spPr>
        <p:txBody>
          <a:bodyPr anchor="t">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12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F49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6A2C7-FB6C-1244-97E4-21A25043F1ED}"/>
              </a:ext>
            </a:extLst>
          </p:cNvPr>
          <p:cNvSpPr/>
          <p:nvPr userDrawn="1"/>
        </p:nvSpPr>
        <p:spPr>
          <a:xfrm>
            <a:off x="0" y="136525"/>
            <a:ext cx="12192000" cy="6858000"/>
          </a:xfrm>
          <a:prstGeom prst="rect">
            <a:avLst/>
          </a:prstGeom>
          <a:solidFill>
            <a:srgbClr val="0F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CA43431-A07C-2F4C-BCC8-14267F74D03D}"/>
              </a:ext>
            </a:extLst>
          </p:cNvPr>
          <p:cNvSpPr/>
          <p:nvPr userDrawn="1"/>
        </p:nvSpPr>
        <p:spPr>
          <a:xfrm>
            <a:off x="0" y="15857"/>
            <a:ext cx="12192000" cy="1579803"/>
          </a:xfrm>
          <a:prstGeom prst="rect">
            <a:avLst/>
          </a:prstGeom>
          <a:pattFill prst="wdUpDiag">
            <a:fgClr>
              <a:srgbClr val="1074BA"/>
            </a:fgClr>
            <a:bgClr>
              <a:srgbClr val="0F497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7566" y="1610650"/>
            <a:ext cx="10804451" cy="2159000"/>
          </a:xfrm>
          <a:prstGeom prst="rect">
            <a:avLst/>
          </a:prstGeom>
        </p:spPr>
        <p:txBody>
          <a:bodyPr anchor="b">
            <a:normAutofit/>
          </a:bodyPr>
          <a:lstStyle>
            <a:lvl1pPr algn="l">
              <a:lnSpc>
                <a:spcPct val="100000"/>
              </a:lnSpc>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27567" y="3769650"/>
            <a:ext cx="10804450" cy="1928812"/>
          </a:xfrm>
          <a:prstGeom prst="rect">
            <a:avLst/>
          </a:prstGeom>
        </p:spPr>
        <p:txBody>
          <a:bodyPr anchor="t">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UMKC_2C_7405C_white.png">
            <a:extLst>
              <a:ext uri="{FF2B5EF4-FFF2-40B4-BE49-F238E27FC236}">
                <a16:creationId xmlns:a16="http://schemas.microsoft.com/office/drawing/2014/main" id="{CBAAAA5A-59C9-014D-8137-94853CD579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cxnSp>
        <p:nvCxnSpPr>
          <p:cNvPr id="14" name="Straight Connector 13">
            <a:extLst>
              <a:ext uri="{FF2B5EF4-FFF2-40B4-BE49-F238E27FC236}">
                <a16:creationId xmlns:a16="http://schemas.microsoft.com/office/drawing/2014/main" id="{FDFB068F-BBDB-0240-A505-51C89576748C}"/>
              </a:ext>
            </a:extLst>
          </p:cNvPr>
          <p:cNvCxnSpPr>
            <a:cxnSpLocks/>
          </p:cNvCxnSpPr>
          <p:nvPr userDrawn="1"/>
        </p:nvCxnSpPr>
        <p:spPr>
          <a:xfrm flipV="1">
            <a:off x="0" y="1570962"/>
            <a:ext cx="12192000" cy="39688"/>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0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3102F9-23CB-0B4E-9B6A-CFFDD1A6D093}"/>
              </a:ext>
            </a:extLst>
          </p:cNvPr>
          <p:cNvSpPr/>
          <p:nvPr userDrawn="1"/>
        </p:nvSpPr>
        <p:spPr>
          <a:xfrm>
            <a:off x="0" y="0"/>
            <a:ext cx="12192000" cy="1646238"/>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825625"/>
            <a:ext cx="9617687" cy="4351338"/>
          </a:xfrm>
          <a:prstGeom prst="rect">
            <a:avLst/>
          </a:prstGeom>
        </p:spPr>
        <p:txBody>
          <a:bodyPr/>
          <a:lstStyle>
            <a:lvl1pPr>
              <a:lnSpc>
                <a:spcPct val="150000"/>
              </a:lnSpc>
              <a:defRPr>
                <a:latin typeface="Helvetica" pitchFamily="2" charset="0"/>
              </a:defRPr>
            </a:lvl1pPr>
            <a:lvl2pPr>
              <a:lnSpc>
                <a:spcPct val="150000"/>
              </a:lnSpc>
              <a:defRPr>
                <a:latin typeface="Helvetica" pitchFamily="2" charset="0"/>
              </a:defRPr>
            </a:lvl2pPr>
            <a:lvl3pPr>
              <a:lnSpc>
                <a:spcPct val="150000"/>
              </a:lnSpc>
              <a:defRPr>
                <a:latin typeface="Helvetica" pitchFamily="2" charset="0"/>
              </a:defRPr>
            </a:lvl3pPr>
            <a:lvl4pPr>
              <a:lnSpc>
                <a:spcPct val="150000"/>
              </a:lnSpc>
              <a:defRPr>
                <a:latin typeface="Helvetica" pitchFamily="2" charset="0"/>
              </a:defRPr>
            </a:lvl4pPr>
            <a:lvl5pPr>
              <a:lnSpc>
                <a:spcPct val="150000"/>
              </a:lnSpc>
              <a:defRPr>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762000" cy="365125"/>
          </a:xfrm>
        </p:spPr>
        <p:txBody>
          <a:bodyPr/>
          <a:lstStyle>
            <a:lvl1pPr>
              <a:defRPr>
                <a:latin typeface="Helvetica" pitchFamily="2" charset="0"/>
              </a:defRPr>
            </a:lvl1pPr>
          </a:lstStyle>
          <a:p>
            <a:fld id="{5AE93ABC-BA4F-FD47-A9EB-7E13658FF6B7}" type="datetime1">
              <a:rPr lang="en-US" smtClean="0"/>
              <a:t>8/27/2021</a:t>
            </a:fld>
            <a:endParaRPr lang="en-US" dirty="0"/>
          </a:p>
        </p:txBody>
      </p:sp>
      <p:sp>
        <p:nvSpPr>
          <p:cNvPr id="5" name="Footer Placeholder 4"/>
          <p:cNvSpPr>
            <a:spLocks noGrp="1"/>
          </p:cNvSpPr>
          <p:nvPr>
            <p:ph type="ftr" sz="quarter" idx="11"/>
          </p:nvPr>
        </p:nvSpPr>
        <p:spPr>
          <a:xfrm>
            <a:off x="1600200" y="6356350"/>
            <a:ext cx="4114800" cy="365125"/>
          </a:xfrm>
        </p:spPr>
        <p:txBody>
          <a:bodyPr/>
          <a:lstStyle>
            <a:lvl1pPr algn="l">
              <a:defRPr>
                <a:latin typeface="Helvetica" pitchFamily="2" charset="0"/>
              </a:defRPr>
            </a:lvl1pPr>
          </a:lstStyle>
          <a:p>
            <a:endParaRPr lang="en-US" dirty="0"/>
          </a:p>
        </p:txBody>
      </p:sp>
      <p:pic>
        <p:nvPicPr>
          <p:cNvPr id="9" name="Picture 8" descr="Logo, company name&#10;&#10;Description automatically generated">
            <a:extLst>
              <a:ext uri="{FF2B5EF4-FFF2-40B4-BE49-F238E27FC236}">
                <a16:creationId xmlns:a16="http://schemas.microsoft.com/office/drawing/2014/main" id="{7D60DA98-47F8-2245-8110-18ADEB342425}"/>
              </a:ext>
            </a:extLst>
          </p:cNvPr>
          <p:cNvPicPr>
            <a:picLocks noChangeAspect="1"/>
          </p:cNvPicPr>
          <p:nvPr userDrawn="1"/>
        </p:nvPicPr>
        <p:blipFill>
          <a:blip r:embed="rId2"/>
          <a:srcRect/>
          <a:stretch/>
        </p:blipFill>
        <p:spPr>
          <a:xfrm>
            <a:off x="10455887" y="5802390"/>
            <a:ext cx="1342981" cy="749146"/>
          </a:xfrm>
          <a:prstGeom prst="rect">
            <a:avLst/>
          </a:prstGeom>
        </p:spPr>
      </p:pic>
      <p:sp>
        <p:nvSpPr>
          <p:cNvPr id="2" name="Title 1"/>
          <p:cNvSpPr>
            <a:spLocks noGrp="1"/>
          </p:cNvSpPr>
          <p:nvPr>
            <p:ph type="title"/>
          </p:nvPr>
        </p:nvSpPr>
        <p:spPr>
          <a:xfrm>
            <a:off x="838200" y="365126"/>
            <a:ext cx="10515600" cy="1281112"/>
          </a:xfrm>
          <a:prstGeom prst="rect">
            <a:avLst/>
          </a:prstGeom>
        </p:spPr>
        <p:txBody>
          <a:bodyPr anchor="b"/>
          <a:lstStyle>
            <a:lvl1pPr>
              <a:defRPr b="1">
                <a:solidFill>
                  <a:srgbClr val="1074BA"/>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130200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48309-2AD8-E34A-A180-C46287715FE8}"/>
              </a:ext>
            </a:extLst>
          </p:cNvPr>
          <p:cNvSpPr/>
          <p:nvPr userDrawn="1"/>
        </p:nvSpPr>
        <p:spPr>
          <a:xfrm>
            <a:off x="0" y="0"/>
            <a:ext cx="12192000" cy="1646238"/>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53550"/>
            <a:ext cx="10515600" cy="1292688"/>
          </a:xfrm>
          <a:prstGeom prst="rect">
            <a:avLst/>
          </a:prstGeom>
        </p:spPr>
        <p:txBody>
          <a:bodyPr anchor="b"/>
          <a:lstStyle>
            <a:lvl1pPr>
              <a:defRPr b="1">
                <a:solidFill>
                  <a:srgbClr val="1074BA"/>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1034ADD-09FB-8E4C-88F6-F533B890C3DA}" type="datetime1">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pic>
        <p:nvPicPr>
          <p:cNvPr id="12" name="Picture 11" descr="Logo, company name&#10;&#10;Description automatically generated">
            <a:extLst>
              <a:ext uri="{FF2B5EF4-FFF2-40B4-BE49-F238E27FC236}">
                <a16:creationId xmlns:a16="http://schemas.microsoft.com/office/drawing/2014/main" id="{4A99B929-0F12-BF47-BBAC-E6520499F3A7}"/>
              </a:ext>
            </a:extLst>
          </p:cNvPr>
          <p:cNvPicPr>
            <a:picLocks noChangeAspect="1"/>
          </p:cNvPicPr>
          <p:nvPr userDrawn="1"/>
        </p:nvPicPr>
        <p:blipFill>
          <a:blip r:embed="rId2"/>
          <a:srcRect/>
          <a:stretch/>
        </p:blipFill>
        <p:spPr>
          <a:xfrm>
            <a:off x="10455887" y="5802390"/>
            <a:ext cx="1342981" cy="749146"/>
          </a:xfrm>
          <a:prstGeom prst="rect">
            <a:avLst/>
          </a:prstGeom>
        </p:spPr>
      </p:pic>
    </p:spTree>
    <p:extLst>
      <p:ext uri="{BB962C8B-B14F-4D97-AF65-F5344CB8AC3E}">
        <p14:creationId xmlns:p14="http://schemas.microsoft.com/office/powerpoint/2010/main" val="369788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391518-6516-214F-A332-DCE87B30EDAD}"/>
              </a:ext>
            </a:extLst>
          </p:cNvPr>
          <p:cNvSpPr/>
          <p:nvPr userDrawn="1"/>
        </p:nvSpPr>
        <p:spPr>
          <a:xfrm>
            <a:off x="0" y="0"/>
            <a:ext cx="12192000" cy="1646238"/>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281113"/>
          </a:xfrm>
          <a:prstGeom prst="rect">
            <a:avLst/>
          </a:prstGeom>
        </p:spPr>
        <p:txBody>
          <a:bodyPr anchor="b"/>
          <a:lstStyle>
            <a:lvl1pPr>
              <a:defRPr b="1">
                <a:solidFill>
                  <a:srgbClr val="1074BA"/>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F49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F497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97464A-DDEF-A445-80DA-B788E1BB7A81}" type="datetime1">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pic>
        <p:nvPicPr>
          <p:cNvPr id="13" name="Picture 12" descr="Logo, company name&#10;&#10;Description automatically generated">
            <a:extLst>
              <a:ext uri="{FF2B5EF4-FFF2-40B4-BE49-F238E27FC236}">
                <a16:creationId xmlns:a16="http://schemas.microsoft.com/office/drawing/2014/main" id="{19820CB1-9FFA-F346-B107-E88C1DEABE35}"/>
              </a:ext>
            </a:extLst>
          </p:cNvPr>
          <p:cNvPicPr>
            <a:picLocks noChangeAspect="1"/>
          </p:cNvPicPr>
          <p:nvPr userDrawn="1"/>
        </p:nvPicPr>
        <p:blipFill>
          <a:blip r:embed="rId2"/>
          <a:srcRect/>
          <a:stretch/>
        </p:blipFill>
        <p:spPr>
          <a:xfrm>
            <a:off x="10455887" y="5802390"/>
            <a:ext cx="1342981" cy="749146"/>
          </a:xfrm>
          <a:prstGeom prst="rect">
            <a:avLst/>
          </a:prstGeom>
        </p:spPr>
      </p:pic>
    </p:spTree>
    <p:extLst>
      <p:ext uri="{BB962C8B-B14F-4D97-AF65-F5344CB8AC3E}">
        <p14:creationId xmlns:p14="http://schemas.microsoft.com/office/powerpoint/2010/main" val="168041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D3BCD2-4110-F043-B2F7-39B38D2022A9}"/>
              </a:ext>
            </a:extLst>
          </p:cNvPr>
          <p:cNvSpPr/>
          <p:nvPr userDrawn="1"/>
        </p:nvSpPr>
        <p:spPr>
          <a:xfrm>
            <a:off x="0" y="0"/>
            <a:ext cx="12192000" cy="1646238"/>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281113"/>
          </a:xfrm>
          <a:prstGeom prst="rect">
            <a:avLst/>
          </a:prstGeom>
        </p:spPr>
        <p:txBody>
          <a:bodyPr anchor="b"/>
          <a:lstStyle>
            <a:lvl1pPr>
              <a:defRPr b="1">
                <a:solidFill>
                  <a:srgbClr val="1074BA"/>
                </a:solidFill>
              </a:defRPr>
            </a:lvl1pPr>
          </a:lstStyle>
          <a:p>
            <a:r>
              <a:rPr lang="en-US" dirty="0"/>
              <a:t>Click to edit Master title style</a:t>
            </a:r>
          </a:p>
        </p:txBody>
      </p:sp>
      <p:pic>
        <p:nvPicPr>
          <p:cNvPr id="8" name="Picture 7">
            <a:extLst>
              <a:ext uri="{FF2B5EF4-FFF2-40B4-BE49-F238E27FC236}">
                <a16:creationId xmlns:a16="http://schemas.microsoft.com/office/drawing/2014/main" id="{F58E0516-EF8D-9E48-A2C0-992CB3F5A893}"/>
              </a:ext>
            </a:extLst>
          </p:cNvPr>
          <p:cNvPicPr>
            <a:picLocks noChangeAspect="1"/>
          </p:cNvPicPr>
          <p:nvPr userDrawn="1"/>
        </p:nvPicPr>
        <p:blipFill>
          <a:blip r:embed="rId2"/>
          <a:srcRect/>
          <a:stretch/>
        </p:blipFill>
        <p:spPr>
          <a:xfrm>
            <a:off x="10456003" y="5802390"/>
            <a:ext cx="1342748" cy="749146"/>
          </a:xfrm>
          <a:prstGeom prst="rect">
            <a:avLst/>
          </a:prstGeom>
        </p:spPr>
      </p:pic>
    </p:spTree>
    <p:extLst>
      <p:ext uri="{BB962C8B-B14F-4D97-AF65-F5344CB8AC3E}">
        <p14:creationId xmlns:p14="http://schemas.microsoft.com/office/powerpoint/2010/main" val="320033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3B22A-4D75-6E4B-B74F-FC468FF12F1C}" type="datetime1">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92628E06-8685-A742-AFCA-46154712BCC6}"/>
              </a:ext>
            </a:extLst>
          </p:cNvPr>
          <p:cNvPicPr>
            <a:picLocks noChangeAspect="1"/>
          </p:cNvPicPr>
          <p:nvPr userDrawn="1"/>
        </p:nvPicPr>
        <p:blipFill>
          <a:blip r:embed="rId2"/>
          <a:srcRect/>
          <a:stretch/>
        </p:blipFill>
        <p:spPr>
          <a:xfrm>
            <a:off x="10456003" y="5802390"/>
            <a:ext cx="1342748" cy="749146"/>
          </a:xfrm>
          <a:prstGeom prst="rect">
            <a:avLst/>
          </a:prstGeom>
        </p:spPr>
      </p:pic>
    </p:spTree>
    <p:extLst>
      <p:ext uri="{BB962C8B-B14F-4D97-AF65-F5344CB8AC3E}">
        <p14:creationId xmlns:p14="http://schemas.microsoft.com/office/powerpoint/2010/main" val="418199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E59F6C-6CED-544A-926B-5AE1ED397042}"/>
              </a:ext>
            </a:extLst>
          </p:cNvPr>
          <p:cNvSpPr/>
          <p:nvPr userDrawn="1"/>
        </p:nvSpPr>
        <p:spPr>
          <a:xfrm>
            <a:off x="0" y="1"/>
            <a:ext cx="12192000" cy="6857999"/>
          </a:xfrm>
          <a:prstGeom prst="rect">
            <a:avLst/>
          </a:prstGeom>
          <a:solidFill>
            <a:srgbClr val="0072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81DA1D-A4CA-1B42-9842-C7E1819C44BA}"/>
              </a:ext>
            </a:extLst>
          </p:cNvPr>
          <p:cNvSpPr/>
          <p:nvPr userDrawn="1"/>
        </p:nvSpPr>
        <p:spPr>
          <a:xfrm>
            <a:off x="0" y="0"/>
            <a:ext cx="12192000" cy="599282"/>
          </a:xfrm>
          <a:prstGeom prst="rect">
            <a:avLst/>
          </a:prstGeom>
          <a:pattFill prst="wdUpDiag">
            <a:fgClr>
              <a:srgbClr val="0F497E"/>
            </a:fgClr>
            <a:bgClr>
              <a:srgbClr val="1074BA"/>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A6914EB-EBB6-744E-B484-D61D942F66AC}"/>
              </a:ext>
            </a:extLst>
          </p:cNvPr>
          <p:cNvCxnSpPr>
            <a:cxnSpLocks/>
          </p:cNvCxnSpPr>
          <p:nvPr userDrawn="1"/>
        </p:nvCxnSpPr>
        <p:spPr>
          <a:xfrm flipV="1">
            <a:off x="0" y="573088"/>
            <a:ext cx="12192000" cy="39688"/>
          </a:xfrm>
          <a:prstGeom prst="line">
            <a:avLst/>
          </a:prstGeom>
          <a:ln w="12700">
            <a:solidFill>
              <a:srgbClr val="FEF37A"/>
            </a:solidFill>
          </a:ln>
        </p:spPr>
        <p:style>
          <a:lnRef idx="1">
            <a:schemeClr val="accent1"/>
          </a:lnRef>
          <a:fillRef idx="0">
            <a:schemeClr val="accent1"/>
          </a:fillRef>
          <a:effectRef idx="0">
            <a:schemeClr val="accent1"/>
          </a:effectRef>
          <a:fontRef idx="minor">
            <a:schemeClr val="tx1"/>
          </a:fontRef>
        </p:style>
      </p:cxnSp>
      <p:pic>
        <p:nvPicPr>
          <p:cNvPr id="12" name="Picture 11" descr="UMKC_2C_7405C_white.png">
            <a:extLst>
              <a:ext uri="{FF2B5EF4-FFF2-40B4-BE49-F238E27FC236}">
                <a16:creationId xmlns:a16="http://schemas.microsoft.com/office/drawing/2014/main" id="{8EE930A0-174E-1A45-AA4C-42D10EEC5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spTree>
    <p:extLst>
      <p:ext uri="{BB962C8B-B14F-4D97-AF65-F5344CB8AC3E}">
        <p14:creationId xmlns:p14="http://schemas.microsoft.com/office/powerpoint/2010/main" val="1282545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497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6A2C7-FB6C-1244-97E4-21A25043F1ED}"/>
              </a:ext>
            </a:extLst>
          </p:cNvPr>
          <p:cNvSpPr/>
          <p:nvPr userDrawn="1"/>
        </p:nvSpPr>
        <p:spPr>
          <a:xfrm>
            <a:off x="0" y="0"/>
            <a:ext cx="12192000" cy="6858000"/>
          </a:xfrm>
          <a:prstGeom prst="rect">
            <a:avLst/>
          </a:prstGeom>
          <a:solidFill>
            <a:srgbClr val="0F49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04A716BC-72C3-1448-B1A8-61298935F7DF}"/>
              </a:ext>
            </a:extLst>
          </p:cNvPr>
          <p:cNvSpPr>
            <a:spLocks noGrp="1"/>
          </p:cNvSpPr>
          <p:nvPr>
            <p:ph idx="13"/>
          </p:nvPr>
        </p:nvSpPr>
        <p:spPr>
          <a:xfrm>
            <a:off x="5867399" y="1825625"/>
            <a:ext cx="5868728" cy="3910012"/>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B56E477-D603-7C49-8B58-FC4D20A53CCB}" type="datetime1">
              <a:rPr lang="en-US" smtClean="0"/>
              <a:t>8/27/2021</a:t>
            </a:fld>
            <a:endParaRPr lang="en-US" dirty="0"/>
          </a:p>
        </p:txBody>
      </p:sp>
      <p:sp>
        <p:nvSpPr>
          <p:cNvPr id="15" name="Rectangle 14">
            <a:extLst>
              <a:ext uri="{FF2B5EF4-FFF2-40B4-BE49-F238E27FC236}">
                <a16:creationId xmlns:a16="http://schemas.microsoft.com/office/drawing/2014/main" id="{4CA43431-A07C-2F4C-BCC8-14267F74D03D}"/>
              </a:ext>
            </a:extLst>
          </p:cNvPr>
          <p:cNvSpPr/>
          <p:nvPr userDrawn="1"/>
        </p:nvSpPr>
        <p:spPr>
          <a:xfrm>
            <a:off x="0" y="20396"/>
            <a:ext cx="5486400" cy="6837604"/>
          </a:xfrm>
          <a:prstGeom prst="rect">
            <a:avLst/>
          </a:prstGeom>
          <a:pattFill prst="wdUpDiag">
            <a:fgClr>
              <a:srgbClr val="1074BA"/>
            </a:fgClr>
            <a:bgClr>
              <a:srgbClr val="0F497E"/>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MKC_2C_7405C_white.png">
            <a:extLst>
              <a:ext uri="{FF2B5EF4-FFF2-40B4-BE49-F238E27FC236}">
                <a16:creationId xmlns:a16="http://schemas.microsoft.com/office/drawing/2014/main" id="{CBAAAA5A-59C9-014D-8137-94853CD579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1387" y="5913871"/>
            <a:ext cx="1214740" cy="534160"/>
          </a:xfrm>
          <a:prstGeom prst="rect">
            <a:avLst/>
          </a:prstGeom>
        </p:spPr>
      </p:pic>
      <p:sp>
        <p:nvSpPr>
          <p:cNvPr id="13" name="Content Placeholder 2">
            <a:extLst>
              <a:ext uri="{FF2B5EF4-FFF2-40B4-BE49-F238E27FC236}">
                <a16:creationId xmlns:a16="http://schemas.microsoft.com/office/drawing/2014/main" id="{246BE726-016A-D34F-85C8-2D5FA8A2DD22}"/>
              </a:ext>
            </a:extLst>
          </p:cNvPr>
          <p:cNvSpPr>
            <a:spLocks noGrp="1"/>
          </p:cNvSpPr>
          <p:nvPr>
            <p:ph idx="14"/>
          </p:nvPr>
        </p:nvSpPr>
        <p:spPr>
          <a:xfrm>
            <a:off x="4340" y="0"/>
            <a:ext cx="5480732" cy="6858000"/>
          </a:xfrm>
          <a:prstGeom prst="rect">
            <a:avLst/>
          </a:prstGeom>
        </p:spPr>
        <p:txBody>
          <a:bodyPr>
            <a:normAutofit/>
          </a:bodyPr>
          <a:lstStyle>
            <a:lvl1pPr marL="0" indent="0">
              <a:lnSpc>
                <a:spcPct val="150000"/>
              </a:lnSpc>
              <a:buNone/>
              <a:defRPr sz="1800">
                <a:solidFill>
                  <a:schemeClr val="bg1"/>
                </a:solidFill>
                <a:latin typeface="Helvetica" pitchFamily="2" charset="0"/>
              </a:defRPr>
            </a:lvl1pPr>
            <a:lvl2pPr>
              <a:lnSpc>
                <a:spcPct val="150000"/>
              </a:lnSpc>
              <a:defRPr sz="1800">
                <a:solidFill>
                  <a:schemeClr val="bg1"/>
                </a:solidFill>
                <a:latin typeface="Helvetica" pitchFamily="2" charset="0"/>
              </a:defRPr>
            </a:lvl2pPr>
            <a:lvl3pPr>
              <a:lnSpc>
                <a:spcPct val="150000"/>
              </a:lnSpc>
              <a:defRPr sz="1800">
                <a:solidFill>
                  <a:schemeClr val="bg1"/>
                </a:solidFill>
                <a:latin typeface="Helvetica" pitchFamily="2" charset="0"/>
              </a:defRPr>
            </a:lvl3pPr>
            <a:lvl4pPr>
              <a:lnSpc>
                <a:spcPct val="150000"/>
              </a:lnSpc>
              <a:defRPr sz="1800">
                <a:solidFill>
                  <a:schemeClr val="bg1"/>
                </a:solidFill>
                <a:latin typeface="Helvetica" pitchFamily="2" charset="0"/>
              </a:defRPr>
            </a:lvl4pPr>
            <a:lvl5pPr>
              <a:lnSpc>
                <a:spcPct val="150000"/>
              </a:lnSpc>
              <a:defRPr sz="1800">
                <a:solidFill>
                  <a:schemeClr val="bg1"/>
                </a:solidFill>
                <a:latin typeface="Helvetica" pitchFamily="2" charset="0"/>
              </a:defRPr>
            </a:lvl5pPr>
          </a:lstStyle>
          <a:p>
            <a:pPr lvl="0"/>
            <a:endParaRPr lang="en-US" dirty="0"/>
          </a:p>
        </p:txBody>
      </p:sp>
      <p:sp>
        <p:nvSpPr>
          <p:cNvPr id="8" name="Title 7">
            <a:extLst>
              <a:ext uri="{FF2B5EF4-FFF2-40B4-BE49-F238E27FC236}">
                <a16:creationId xmlns:a16="http://schemas.microsoft.com/office/drawing/2014/main" id="{FF6F154F-4E5F-D244-AB9F-1EDC3197F56E}"/>
              </a:ext>
            </a:extLst>
          </p:cNvPr>
          <p:cNvSpPr>
            <a:spLocks noGrp="1"/>
          </p:cNvSpPr>
          <p:nvPr>
            <p:ph type="title"/>
          </p:nvPr>
        </p:nvSpPr>
        <p:spPr>
          <a:xfrm>
            <a:off x="5867398" y="363537"/>
            <a:ext cx="5868727" cy="1325563"/>
          </a:xfrm>
        </p:spPr>
        <p:txBody>
          <a:bodyPr anchor="b">
            <a:normAutofit/>
          </a:bodyPr>
          <a:lstStyle>
            <a:lvl1pPr>
              <a:defRPr sz="44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724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11900"/>
            <a:ext cx="810986" cy="409575"/>
          </a:xfrm>
          <a:prstGeom prst="rect">
            <a:avLst/>
          </a:prstGeom>
        </p:spPr>
        <p:txBody>
          <a:bodyPr vert="horz" lIns="91440" tIns="45720" rIns="91440" bIns="45720" rtlCol="0" anchor="ctr"/>
          <a:lstStyle>
            <a:lvl1pPr algn="l">
              <a:defRPr sz="1200">
                <a:solidFill>
                  <a:schemeClr val="tx1">
                    <a:tint val="75000"/>
                  </a:schemeClr>
                </a:solidFill>
              </a:defRPr>
            </a:lvl1pPr>
          </a:lstStyle>
          <a:p>
            <a:fld id="{A93FA670-169A-8149-967B-2DD828BEF08F}" type="datetime1">
              <a:rPr lang="en-US" smtClean="0"/>
              <a:t>8/27/2021</a:t>
            </a:fld>
            <a:endParaRPr lang="en-US" dirty="0"/>
          </a:p>
        </p:txBody>
      </p:sp>
      <p:sp>
        <p:nvSpPr>
          <p:cNvPr id="5" name="Footer Placeholder 4"/>
          <p:cNvSpPr>
            <a:spLocks noGrp="1"/>
          </p:cNvSpPr>
          <p:nvPr>
            <p:ph type="ftr" sz="quarter" idx="3"/>
          </p:nvPr>
        </p:nvSpPr>
        <p:spPr>
          <a:xfrm>
            <a:off x="1649186"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BB5C0-C657-4A40-AAE5-52D908CC6012}" type="slidenum">
              <a:rPr lang="en-US" smtClean="0"/>
              <a:t>‹#›</a:t>
            </a:fld>
            <a:endParaRPr lang="en-US" dirty="0"/>
          </a:p>
        </p:txBody>
      </p:sp>
    </p:spTree>
    <p:extLst>
      <p:ext uri="{BB962C8B-B14F-4D97-AF65-F5344CB8AC3E}">
        <p14:creationId xmlns:p14="http://schemas.microsoft.com/office/powerpoint/2010/main" val="1660231602"/>
      </p:ext>
    </p:extLst>
  </p:cSld>
  <p:clrMap bg1="lt1" tx1="dk1" bg2="lt2" tx2="dk2" accent1="accent1" accent2="accent2" accent3="accent3" accent4="accent4" accent5="accent5" accent6="accent6" hlink="hlink" folHlink="folHlink"/>
  <p:sldLayoutIdLst>
    <p:sldLayoutId id="2147483663" r:id="rId1"/>
    <p:sldLayoutId id="2147483679" r:id="rId2"/>
    <p:sldLayoutId id="2147483662" r:id="rId3"/>
    <p:sldLayoutId id="2147483664" r:id="rId4"/>
    <p:sldLayoutId id="2147483665" r:id="rId5"/>
    <p:sldLayoutId id="2147483666" r:id="rId6"/>
    <p:sldLayoutId id="2147483667" r:id="rId7"/>
    <p:sldLayoutId id="2147483670" r:id="rId8"/>
    <p:sldLayoutId id="2147483668" r:id="rId9"/>
    <p:sldLayoutId id="2147483669" r:id="rId10"/>
  </p:sldLayoutIdLst>
  <p:hf sldNum="0" hdr="0" ftr="0"/>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D0F98-A41F-4932-B136-0FB7E6F8C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18DF54-0006-4E97-AE30-3823B7BC9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3C7C8-A623-4DFF-82E8-60D378DE65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17C0D-DB1C-49D5-B258-9BB576CFC91C}" type="datetimeFigureOut">
              <a:rPr lang="en-US" smtClean="0"/>
              <a:t>8/27/2021</a:t>
            </a:fld>
            <a:endParaRPr lang="en-US"/>
          </a:p>
        </p:txBody>
      </p:sp>
      <p:sp>
        <p:nvSpPr>
          <p:cNvPr id="5" name="Footer Placeholder 4">
            <a:extLst>
              <a:ext uri="{FF2B5EF4-FFF2-40B4-BE49-F238E27FC236}">
                <a16:creationId xmlns:a16="http://schemas.microsoft.com/office/drawing/2014/main" id="{788041A7-C04B-4C4F-B08F-A58ED6937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59F6E5-79A8-44F5-A4F1-32BA62CFF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593E2-0386-47C6-876C-0D9B90563E6A}" type="slidenum">
              <a:rPr lang="en-US" smtClean="0"/>
              <a:t>‹#›</a:t>
            </a:fld>
            <a:endParaRPr lang="en-US"/>
          </a:p>
        </p:txBody>
      </p:sp>
    </p:spTree>
    <p:extLst>
      <p:ext uri="{BB962C8B-B14F-4D97-AF65-F5344CB8AC3E}">
        <p14:creationId xmlns:p14="http://schemas.microsoft.com/office/powerpoint/2010/main" val="1547355857"/>
      </p:ext>
    </p:extLst>
  </p:cSld>
  <p:clrMap bg1="lt1" tx1="dk1" bg2="lt2" tx2="dk2" accent1="accent1" accent2="accent2" accent3="accent3" accent4="accent4" accent5="accent5" accent6="accent6" hlink="hlink" folHlink="folHlink"/>
  <p:sldLayoutIdLst>
    <p:sldLayoutId id="2147483678"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tmp"/><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city, colorful&#10;&#10;Description automatically generated">
            <a:extLst>
              <a:ext uri="{FF2B5EF4-FFF2-40B4-BE49-F238E27FC236}">
                <a16:creationId xmlns:a16="http://schemas.microsoft.com/office/drawing/2014/main" id="{3AE3660E-80B9-4D84-BFCA-B708DF1036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273" t="9330" r="7399" b="-6992"/>
          <a:stretch/>
        </p:blipFill>
        <p:spPr>
          <a:xfrm>
            <a:off x="2743200" y="0"/>
            <a:ext cx="9448800" cy="6697679"/>
          </a:xfrm>
          <a:prstGeom prst="rect">
            <a:avLst/>
          </a:prstGeom>
        </p:spPr>
      </p:pic>
      <p:sp>
        <p:nvSpPr>
          <p:cNvPr id="5" name="Title 3">
            <a:extLst>
              <a:ext uri="{FF2B5EF4-FFF2-40B4-BE49-F238E27FC236}">
                <a16:creationId xmlns:a16="http://schemas.microsoft.com/office/drawing/2014/main" id="{56DF2DDE-DA67-4E6C-8677-19C1CFC55632}"/>
              </a:ext>
            </a:extLst>
          </p:cNvPr>
          <p:cNvSpPr txBox="1">
            <a:spLocks/>
          </p:cNvSpPr>
          <p:nvPr/>
        </p:nvSpPr>
        <p:spPr>
          <a:xfrm>
            <a:off x="0" y="0"/>
            <a:ext cx="2786115" cy="6245352"/>
          </a:xfrm>
          <a:prstGeom prst="rect">
            <a:avLst/>
          </a:prstGeom>
          <a:solidFill>
            <a:srgbClr val="0066CC"/>
          </a:solidFill>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Helvetica"/>
                <a:ea typeface="+mj-ea"/>
                <a:cs typeface="Helvetica"/>
              </a:defRPr>
            </a:lvl1pPr>
          </a:lstStyle>
          <a:p>
            <a:pPr algn="l"/>
            <a:r>
              <a:rPr lang="en-US" dirty="0">
                <a:solidFill>
                  <a:schemeClr val="tx2"/>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B0667592-70CD-47E1-896C-BAEB88E0F899}"/>
              </a:ext>
            </a:extLst>
          </p:cNvPr>
          <p:cNvSpPr txBox="1"/>
          <p:nvPr/>
        </p:nvSpPr>
        <p:spPr>
          <a:xfrm>
            <a:off x="131648" y="927815"/>
            <a:ext cx="2698595" cy="2739642"/>
          </a:xfrm>
          <a:prstGeom prst="rect">
            <a:avLst/>
          </a:prstGeom>
        </p:spPr>
        <p:txBody>
          <a:bodyPr vert="horz" wrap="square" lIns="91440" tIns="45720" rIns="91440" bIns="45720" rtlCol="0" anchor="t">
            <a:normAutofit/>
          </a:bodyPr>
          <a:lstStyle/>
          <a:p>
            <a:pPr algn="l"/>
            <a:r>
              <a:rPr lang="en-US" sz="3200" b="1" dirty="0">
                <a:solidFill>
                  <a:schemeClr val="bg1"/>
                </a:solidFill>
                <a:latin typeface="Helvetica" panose="020B0604020202020204" pitchFamily="34" charset="0"/>
                <a:cs typeface="Helvetica" panose="020B0604020202020204" pitchFamily="34" charset="0"/>
              </a:rPr>
              <a:t>Chancellor’s  Highlights</a:t>
            </a:r>
          </a:p>
          <a:p>
            <a:pPr algn="l"/>
            <a:r>
              <a:rPr lang="en-US" sz="3200" b="1" dirty="0">
                <a:solidFill>
                  <a:schemeClr val="bg1"/>
                </a:solidFill>
                <a:latin typeface="Helvetica" panose="020B0604020202020204" pitchFamily="34" charset="0"/>
                <a:cs typeface="Helvetica" panose="020B0604020202020204" pitchFamily="34" charset="0"/>
              </a:rPr>
              <a:t>Report</a:t>
            </a:r>
          </a:p>
          <a:p>
            <a:pPr algn="l"/>
            <a:endParaRPr lang="en-US" sz="800" b="0" dirty="0">
              <a:solidFill>
                <a:schemeClr val="bg1"/>
              </a:solidFill>
              <a:latin typeface="Helvetica" panose="020B0604020202020204" pitchFamily="34" charset="0"/>
              <a:cs typeface="Helvetica" panose="020B0604020202020204" pitchFamily="34" charset="0"/>
            </a:endParaRPr>
          </a:p>
          <a:p>
            <a:pPr algn="l"/>
            <a:r>
              <a:rPr lang="en-US" dirty="0">
                <a:solidFill>
                  <a:schemeClr val="bg1"/>
                </a:solidFill>
                <a:latin typeface="Helvetica" panose="020B0604020202020204" pitchFamily="34" charset="0"/>
                <a:cs typeface="Helvetica" panose="020B0604020202020204" pitchFamily="34" charset="0"/>
              </a:rPr>
              <a:t>UM System Board of Curators | Sept. 2, 2021</a:t>
            </a:r>
            <a:endParaRPr lang="en-US" b="0" dirty="0">
              <a:solidFill>
                <a:schemeClr val="bg1"/>
              </a:solidFill>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C5AE0622-4B2C-4814-9AEB-1155992D9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22" y="3811280"/>
            <a:ext cx="2961893" cy="2282252"/>
          </a:xfrm>
          <a:prstGeom prst="rect">
            <a:avLst/>
          </a:prstGeom>
        </p:spPr>
      </p:pic>
    </p:spTree>
    <p:extLst>
      <p:ext uri="{BB962C8B-B14F-4D97-AF65-F5344CB8AC3E}">
        <p14:creationId xmlns:p14="http://schemas.microsoft.com/office/powerpoint/2010/main" val="298286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with low confidence">
            <a:extLst>
              <a:ext uri="{FF2B5EF4-FFF2-40B4-BE49-F238E27FC236}">
                <a16:creationId xmlns:a16="http://schemas.microsoft.com/office/drawing/2014/main" id="{B0431C7C-77E7-4CD9-B4DB-9E8EC342E232}"/>
              </a:ext>
            </a:extLst>
          </p:cNvPr>
          <p:cNvPicPr>
            <a:picLocks noGrp="1" noChangeAspect="1"/>
          </p:cNvPicPr>
          <p:nvPr>
            <p:ph idx="1"/>
          </p:nvPr>
        </p:nvPicPr>
        <p:blipFill rotWithShape="1">
          <a:blip r:embed="rId2"/>
          <a:srcRect l="1458" r="1503"/>
          <a:stretch/>
        </p:blipFill>
        <p:spPr>
          <a:xfrm>
            <a:off x="1284790" y="38798"/>
            <a:ext cx="8896273" cy="6818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3934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799913-E4CD-48DD-8E7E-F4D13785FB00}"/>
              </a:ext>
            </a:extLst>
          </p:cNvPr>
          <p:cNvSpPr>
            <a:spLocks noGrp="1"/>
          </p:cNvSpPr>
          <p:nvPr>
            <p:ph type="ctrTitle"/>
          </p:nvPr>
        </p:nvSpPr>
        <p:spPr/>
        <p:txBody>
          <a:bodyPr/>
          <a:lstStyle/>
          <a:p>
            <a:r>
              <a:rPr lang="en-US" dirty="0"/>
              <a:t>UMKC School of Medicine </a:t>
            </a:r>
          </a:p>
        </p:txBody>
      </p:sp>
      <p:sp>
        <p:nvSpPr>
          <p:cNvPr id="3" name="Subtitle 2">
            <a:extLst>
              <a:ext uri="{FF2B5EF4-FFF2-40B4-BE49-F238E27FC236}">
                <a16:creationId xmlns:a16="http://schemas.microsoft.com/office/drawing/2014/main" id="{36A65FB0-FCBB-4543-94DC-BFEAFB98F606}"/>
              </a:ext>
            </a:extLst>
          </p:cNvPr>
          <p:cNvSpPr>
            <a:spLocks noGrp="1"/>
          </p:cNvSpPr>
          <p:nvPr>
            <p:ph type="subTitle" idx="1"/>
          </p:nvPr>
        </p:nvSpPr>
        <p:spPr/>
        <p:txBody>
          <a:bodyPr/>
          <a:lstStyle/>
          <a:p>
            <a:pPr>
              <a:lnSpc>
                <a:spcPct val="100000"/>
              </a:lnSpc>
              <a:spcBef>
                <a:spcPts val="0"/>
              </a:spcBef>
            </a:pPr>
            <a:r>
              <a:rPr lang="en-US" dirty="0"/>
              <a:t>Furthering our mission of excellence and reaching the  underserved</a:t>
            </a:r>
          </a:p>
        </p:txBody>
      </p:sp>
    </p:spTree>
    <p:extLst>
      <p:ext uri="{BB962C8B-B14F-4D97-AF65-F5344CB8AC3E}">
        <p14:creationId xmlns:p14="http://schemas.microsoft.com/office/powerpoint/2010/main" val="3603916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00722"/>
            <a:ext cx="10873154" cy="890954"/>
          </a:xfrm>
        </p:spPr>
        <p:txBody>
          <a:bodyPr numCol="2">
            <a:noAutofit/>
          </a:bodyPr>
          <a:lstStyle/>
          <a:p>
            <a:pPr>
              <a:lnSpc>
                <a:spcPct val="100000"/>
              </a:lnSpc>
              <a:spcBef>
                <a:spcPts val="0"/>
              </a:spcBef>
            </a:pPr>
            <a:r>
              <a:rPr lang="en-US" sz="2400" dirty="0"/>
              <a:t>17</a:t>
            </a:r>
            <a:r>
              <a:rPr lang="en-US" sz="2400" baseline="30000" dirty="0"/>
              <a:t>th</a:t>
            </a:r>
            <a:r>
              <a:rPr lang="en-US" sz="2400" dirty="0"/>
              <a:t> in Most Graduates Practicing in Medically Underserved Areas</a:t>
            </a:r>
          </a:p>
          <a:p>
            <a:pPr>
              <a:lnSpc>
                <a:spcPct val="100000"/>
              </a:lnSpc>
              <a:spcBef>
                <a:spcPts val="0"/>
              </a:spcBef>
            </a:pPr>
            <a:r>
              <a:rPr lang="en-US" sz="2400" dirty="0"/>
              <a:t>64</a:t>
            </a:r>
            <a:r>
              <a:rPr lang="en-US" sz="2400" baseline="30000" dirty="0"/>
              <a:t>th</a:t>
            </a:r>
            <a:r>
              <a:rPr lang="en-US" sz="2400" dirty="0"/>
              <a:t> </a:t>
            </a:r>
            <a:r>
              <a:rPr lang="en-US" sz="2400" b="0" dirty="0"/>
              <a:t>in Primary care</a:t>
            </a:r>
          </a:p>
          <a:p>
            <a:pPr>
              <a:lnSpc>
                <a:spcPct val="100000"/>
              </a:lnSpc>
              <a:spcBef>
                <a:spcPts val="0"/>
              </a:spcBef>
            </a:pPr>
            <a:endParaRPr lang="en-US" sz="2400" dirty="0"/>
          </a:p>
          <a:p>
            <a:pPr>
              <a:lnSpc>
                <a:spcPct val="100000"/>
              </a:lnSpc>
              <a:spcBef>
                <a:spcPts val="0"/>
              </a:spcBef>
            </a:pPr>
            <a:endParaRPr lang="en-US" sz="2400" b="0" dirty="0"/>
          </a:p>
          <a:p>
            <a:pPr>
              <a:lnSpc>
                <a:spcPct val="100000"/>
              </a:lnSpc>
              <a:spcBef>
                <a:spcPts val="0"/>
              </a:spcBef>
            </a:pPr>
            <a:r>
              <a:rPr lang="en-US" sz="2400" dirty="0"/>
              <a:t>78</a:t>
            </a:r>
            <a:r>
              <a:rPr lang="en-US" sz="2400" baseline="30000" dirty="0"/>
              <a:t>th</a:t>
            </a:r>
            <a:r>
              <a:rPr lang="en-US" sz="2400" dirty="0"/>
              <a:t> in Most Diverse Medical Schools</a:t>
            </a:r>
          </a:p>
          <a:p>
            <a:pPr>
              <a:lnSpc>
                <a:spcPct val="100000"/>
              </a:lnSpc>
              <a:spcBef>
                <a:spcPts val="0"/>
              </a:spcBef>
            </a:pPr>
            <a:r>
              <a:rPr lang="en-US" sz="2400" b="0" dirty="0"/>
              <a:t>83</a:t>
            </a:r>
            <a:r>
              <a:rPr lang="en-US" sz="2400" b="0" baseline="30000" dirty="0"/>
              <a:t>th</a:t>
            </a:r>
            <a:r>
              <a:rPr lang="en-US" sz="2400" b="0" dirty="0"/>
              <a:t> in country in research </a:t>
            </a:r>
          </a:p>
          <a:p>
            <a:pPr>
              <a:lnSpc>
                <a:spcPct val="100000"/>
              </a:lnSpc>
              <a:spcBef>
                <a:spcPts val="0"/>
              </a:spcBef>
            </a:pPr>
            <a:endParaRPr lang="en-US" sz="2400" b="0" dirty="0"/>
          </a:p>
          <a:p>
            <a:endParaRPr lang="en-US" b="0" dirty="0"/>
          </a:p>
        </p:txBody>
      </p:sp>
      <p:sp>
        <p:nvSpPr>
          <p:cNvPr id="2" name="Title 1">
            <a:extLst>
              <a:ext uri="{FF2B5EF4-FFF2-40B4-BE49-F238E27FC236}">
                <a16:creationId xmlns:a16="http://schemas.microsoft.com/office/drawing/2014/main" id="{886A5CBA-2EFA-48EF-8C92-48645F2ED111}"/>
              </a:ext>
            </a:extLst>
          </p:cNvPr>
          <p:cNvSpPr>
            <a:spLocks noGrp="1"/>
          </p:cNvSpPr>
          <p:nvPr>
            <p:ph type="title"/>
          </p:nvPr>
        </p:nvSpPr>
        <p:spPr/>
        <p:txBody>
          <a:bodyPr/>
          <a:lstStyle/>
          <a:p>
            <a:r>
              <a:rPr lang="en-US" dirty="0"/>
              <a:t>Celebrating 50 years of excellence</a:t>
            </a:r>
          </a:p>
        </p:txBody>
      </p:sp>
      <p:sp>
        <p:nvSpPr>
          <p:cNvPr id="10" name="TextBox 9">
            <a:extLst>
              <a:ext uri="{FF2B5EF4-FFF2-40B4-BE49-F238E27FC236}">
                <a16:creationId xmlns:a16="http://schemas.microsoft.com/office/drawing/2014/main" id="{7C8902F2-565B-4111-8F41-222BACD94A2C}"/>
              </a:ext>
            </a:extLst>
          </p:cNvPr>
          <p:cNvSpPr txBox="1"/>
          <p:nvPr/>
        </p:nvSpPr>
        <p:spPr>
          <a:xfrm>
            <a:off x="4524777" y="4587405"/>
            <a:ext cx="3142445" cy="584775"/>
          </a:xfrm>
          <a:prstGeom prst="rect">
            <a:avLst/>
          </a:prstGeom>
          <a:noFill/>
        </p:spPr>
        <p:txBody>
          <a:bodyPr wrap="square" rtlCol="0">
            <a:spAutoFit/>
          </a:bodyPr>
          <a:lstStyle/>
          <a:p>
            <a:r>
              <a:rPr lang="en-US" sz="3200" b="1" dirty="0">
                <a:latin typeface="Helvetica" panose="020B0604020202020204" pitchFamily="34" charset="0"/>
                <a:cs typeface="Helvetica" panose="020B0604020202020204" pitchFamily="34" charset="0"/>
              </a:rPr>
              <a:t>2022 Rankings</a:t>
            </a:r>
          </a:p>
        </p:txBody>
      </p:sp>
      <p:pic>
        <p:nvPicPr>
          <p:cNvPr id="2050" name="Picture 2">
            <a:extLst>
              <a:ext uri="{FF2B5EF4-FFF2-40B4-BE49-F238E27FC236}">
                <a16:creationId xmlns:a16="http://schemas.microsoft.com/office/drawing/2014/main" id="{2C85BCF1-7F03-462E-A2F7-B943907EA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1805500"/>
            <a:ext cx="9379117" cy="276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20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0" y="465248"/>
            <a:ext cx="9275340" cy="976859"/>
          </a:xfrm>
        </p:spPr>
        <p:txBody>
          <a:bodyPr>
            <a:normAutofit/>
          </a:bodyPr>
          <a:lstStyle/>
          <a:p>
            <a:r>
              <a:rPr lang="en-US" dirty="0"/>
              <a:t>St. Joseph campus, Semester 2</a:t>
            </a:r>
          </a:p>
        </p:txBody>
      </p:sp>
      <p:sp>
        <p:nvSpPr>
          <p:cNvPr id="3" name="Content Placeholder 2"/>
          <p:cNvSpPr>
            <a:spLocks noGrp="1"/>
          </p:cNvSpPr>
          <p:nvPr>
            <p:ph idx="1"/>
          </p:nvPr>
        </p:nvSpPr>
        <p:spPr>
          <a:xfrm>
            <a:off x="999810" y="1939485"/>
            <a:ext cx="5638970" cy="4728498"/>
          </a:xfrm>
        </p:spPr>
        <p:txBody>
          <a:bodyPr>
            <a:normAutofit fontScale="85000" lnSpcReduction="10000"/>
          </a:bodyPr>
          <a:lstStyle/>
          <a:p>
            <a:r>
              <a:rPr lang="en-US" sz="2600" dirty="0"/>
              <a:t>Solving for significant provider shortages </a:t>
            </a:r>
          </a:p>
          <a:p>
            <a:pPr lvl="1"/>
            <a:r>
              <a:rPr lang="en-US" sz="2200" dirty="0"/>
              <a:t>Medically underserved, low-income, including tribal peoples and people with limited English proficiency</a:t>
            </a:r>
          </a:p>
          <a:p>
            <a:r>
              <a:rPr lang="en-US" sz="2600" dirty="0"/>
              <a:t>HRSA grant: $12 million dollars over 4 years to create rural healthcare program</a:t>
            </a:r>
          </a:p>
          <a:p>
            <a:r>
              <a:rPr lang="en-US" sz="2600" dirty="0"/>
              <a:t>Partners with Mosaic Life Care, a Mayo Clinic network of 350 tertiary care facilities, with more than 40 rural clinics</a:t>
            </a:r>
          </a:p>
          <a:p>
            <a:pPr marL="0" indent="0">
              <a:buNone/>
            </a:pPr>
            <a:endParaRPr lang="en-US" b="0" dirty="0"/>
          </a:p>
        </p:txBody>
      </p:sp>
      <p:pic>
        <p:nvPicPr>
          <p:cNvPr id="4" name="Picture 3"/>
          <p:cNvPicPr>
            <a:picLocks noChangeAspect="1"/>
          </p:cNvPicPr>
          <p:nvPr/>
        </p:nvPicPr>
        <p:blipFill>
          <a:blip r:embed="rId2"/>
          <a:stretch>
            <a:fillRect/>
          </a:stretch>
        </p:blipFill>
        <p:spPr>
          <a:xfrm>
            <a:off x="6696070" y="3228990"/>
            <a:ext cx="3558438" cy="3219538"/>
          </a:xfrm>
          <a:prstGeom prst="rect">
            <a:avLst/>
          </a:prstGeom>
        </p:spPr>
      </p:pic>
      <p:sp>
        <p:nvSpPr>
          <p:cNvPr id="9" name="TextBox 8"/>
          <p:cNvSpPr txBox="1"/>
          <p:nvPr/>
        </p:nvSpPr>
        <p:spPr>
          <a:xfrm>
            <a:off x="9432139" y="4333006"/>
            <a:ext cx="1033272" cy="584775"/>
          </a:xfrm>
          <a:prstGeom prst="rect">
            <a:avLst/>
          </a:prstGeom>
          <a:noFill/>
        </p:spPr>
        <p:txBody>
          <a:bodyPr wrap="square" rtlCol="0">
            <a:spAutoFit/>
          </a:bodyPr>
          <a:lstStyle/>
          <a:p>
            <a:r>
              <a:rPr lang="en-US" sz="1600" dirty="0"/>
              <a:t>Provider gaps</a:t>
            </a:r>
          </a:p>
        </p:txBody>
      </p:sp>
      <p:sp>
        <p:nvSpPr>
          <p:cNvPr id="10" name="Oval 9"/>
          <p:cNvSpPr/>
          <p:nvPr/>
        </p:nvSpPr>
        <p:spPr bwMode="auto">
          <a:xfrm>
            <a:off x="6771828" y="3126066"/>
            <a:ext cx="1659193" cy="1319345"/>
          </a:xfrm>
          <a:prstGeom prst="ellipse">
            <a:avLst/>
          </a:prstGeom>
          <a:noFill/>
          <a:ln w="38100"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Arial" panose="020B0604020202020204" pitchFamily="34" charset="0"/>
            </a:endParaRPr>
          </a:p>
        </p:txBody>
      </p:sp>
      <p:sp>
        <p:nvSpPr>
          <p:cNvPr id="5" name="Rectangle 4">
            <a:extLst>
              <a:ext uri="{FF2B5EF4-FFF2-40B4-BE49-F238E27FC236}">
                <a16:creationId xmlns:a16="http://schemas.microsoft.com/office/drawing/2014/main" id="{BA5DBA1A-1823-4798-8BEC-CE2970BFE99D}"/>
              </a:ext>
            </a:extLst>
          </p:cNvPr>
          <p:cNvSpPr/>
          <p:nvPr/>
        </p:nvSpPr>
        <p:spPr>
          <a:xfrm>
            <a:off x="6550245" y="2988918"/>
            <a:ext cx="3761553" cy="3515558"/>
          </a:xfrm>
          <a:prstGeom prst="rect">
            <a:avLst/>
          </a:prstGeom>
          <a:noFill/>
          <a:ln>
            <a:solidFill>
              <a:srgbClr val="107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t="7975"/>
          <a:stretch/>
        </p:blipFill>
        <p:spPr>
          <a:xfrm>
            <a:off x="9037133" y="1442107"/>
            <a:ext cx="2869592" cy="1773028"/>
          </a:xfrm>
          <a:prstGeom prst="rect">
            <a:avLst/>
          </a:prstGeom>
        </p:spPr>
      </p:pic>
    </p:spTree>
    <p:extLst>
      <p:ext uri="{BB962C8B-B14F-4D97-AF65-F5344CB8AC3E}">
        <p14:creationId xmlns:p14="http://schemas.microsoft.com/office/powerpoint/2010/main" val="4272835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20402F-ABC8-47AA-986A-297A26B32C3A}"/>
              </a:ext>
            </a:extLst>
          </p:cNvPr>
          <p:cNvSpPr>
            <a:spLocks noGrp="1"/>
          </p:cNvSpPr>
          <p:nvPr>
            <p:ph idx="13"/>
          </p:nvPr>
        </p:nvSpPr>
        <p:spPr>
          <a:xfrm>
            <a:off x="5867398" y="1735871"/>
            <a:ext cx="5868728" cy="4923692"/>
          </a:xfrm>
        </p:spPr>
        <p:txBody>
          <a:bodyPr>
            <a:normAutofit fontScale="85000" lnSpcReduction="20000"/>
          </a:bodyPr>
          <a:lstStyle/>
          <a:p>
            <a:pPr marL="342900" indent="-342900">
              <a:buFont typeface="Arial" panose="020B0604020202020204" pitchFamily="34" charset="0"/>
              <a:buChar char="•"/>
            </a:pPr>
            <a:r>
              <a:rPr lang="en-US" sz="2600" dirty="0"/>
              <a:t>Top-notch facilities and innovative programs</a:t>
            </a:r>
          </a:p>
          <a:p>
            <a:pPr marL="342900" indent="-342900">
              <a:buFont typeface="Arial" panose="020B0604020202020204" pitchFamily="34" charset="0"/>
              <a:buChar char="•"/>
            </a:pPr>
            <a:r>
              <a:rPr lang="en-US" sz="2600" dirty="0"/>
              <a:t>St. Joe students interact with KC campus, complete the same curriculum</a:t>
            </a:r>
          </a:p>
          <a:p>
            <a:pPr marL="342900" indent="-342900">
              <a:buFont typeface="Arial" panose="020B0604020202020204" pitchFamily="34" charset="0"/>
              <a:buChar char="•"/>
            </a:pPr>
            <a:r>
              <a:rPr lang="en-US" sz="2600" dirty="0"/>
              <a:t>Emphasis on </a:t>
            </a:r>
            <a:r>
              <a:rPr lang="en-US" sz="2600" b="1" dirty="0"/>
              <a:t>rural healthcare experiences </a:t>
            </a:r>
            <a:r>
              <a:rPr lang="en-US" sz="2600" dirty="0"/>
              <a:t>and </a:t>
            </a:r>
            <a:r>
              <a:rPr lang="en-US" sz="2600" b="1" dirty="0"/>
              <a:t>reducing health inequities</a:t>
            </a:r>
          </a:p>
          <a:p>
            <a:pPr lvl="1"/>
            <a:r>
              <a:rPr lang="en-US" sz="2100" dirty="0"/>
              <a:t>Clinic core inpatient rotations at Mosaic</a:t>
            </a:r>
          </a:p>
          <a:p>
            <a:pPr lvl="1"/>
            <a:r>
              <a:rPr lang="en-US" sz="2100" dirty="0"/>
              <a:t>GME programs at St. Joseph will include: Family medicine, internal medicine, emergency medicine, psychiatry</a:t>
            </a:r>
          </a:p>
        </p:txBody>
      </p:sp>
      <p:pic>
        <p:nvPicPr>
          <p:cNvPr id="8" name="Content Placeholder 7" descr="A picture containing person&#10;&#10;Description automatically generated">
            <a:extLst>
              <a:ext uri="{FF2B5EF4-FFF2-40B4-BE49-F238E27FC236}">
                <a16:creationId xmlns:a16="http://schemas.microsoft.com/office/drawing/2014/main" id="{F2EB753E-A917-4F28-B722-81D9D9AEEF52}"/>
              </a:ext>
            </a:extLst>
          </p:cNvPr>
          <p:cNvPicPr>
            <a:picLocks noGrp="1" noChangeAspect="1"/>
          </p:cNvPicPr>
          <p:nvPr>
            <p:ph idx="14"/>
          </p:nvPr>
        </p:nvPicPr>
        <p:blipFill>
          <a:blip r:embed="rId2"/>
          <a:stretch>
            <a:fillRect/>
          </a:stretch>
        </p:blipFill>
        <p:spPr>
          <a:xfrm>
            <a:off x="0" y="3204634"/>
            <a:ext cx="5484814" cy="3653366"/>
          </a:xfrm>
        </p:spPr>
      </p:pic>
      <p:sp>
        <p:nvSpPr>
          <p:cNvPr id="2" name="Title 1">
            <a:extLst>
              <a:ext uri="{FF2B5EF4-FFF2-40B4-BE49-F238E27FC236}">
                <a16:creationId xmlns:a16="http://schemas.microsoft.com/office/drawing/2014/main" id="{9A68EC75-F088-43FC-AC3B-DE0FD22E1CB9}"/>
              </a:ext>
            </a:extLst>
          </p:cNvPr>
          <p:cNvSpPr>
            <a:spLocks noGrp="1"/>
          </p:cNvSpPr>
          <p:nvPr>
            <p:ph type="title"/>
          </p:nvPr>
        </p:nvSpPr>
        <p:spPr/>
        <p:txBody>
          <a:bodyPr>
            <a:normAutofit/>
          </a:bodyPr>
          <a:lstStyle/>
          <a:p>
            <a:r>
              <a:rPr lang="en-US" b="1" dirty="0"/>
              <a:t>St. Joseph campus model</a:t>
            </a:r>
          </a:p>
        </p:txBody>
      </p:sp>
      <p:pic>
        <p:nvPicPr>
          <p:cNvPr id="10" name="Picture 9" descr="A group of people in costumes&#10;&#10;Description automatically generated with low confidence">
            <a:extLst>
              <a:ext uri="{FF2B5EF4-FFF2-40B4-BE49-F238E27FC236}">
                <a16:creationId xmlns:a16="http://schemas.microsoft.com/office/drawing/2014/main" id="{D84B6FB8-1D3C-4F84-92C0-B609476E0268}"/>
              </a:ext>
            </a:extLst>
          </p:cNvPr>
          <p:cNvPicPr>
            <a:picLocks noChangeAspect="1"/>
          </p:cNvPicPr>
          <p:nvPr/>
        </p:nvPicPr>
        <p:blipFill>
          <a:blip r:embed="rId3"/>
          <a:stretch>
            <a:fillRect/>
          </a:stretch>
        </p:blipFill>
        <p:spPr>
          <a:xfrm>
            <a:off x="4763" y="0"/>
            <a:ext cx="5480051" cy="3653367"/>
          </a:xfrm>
          <a:prstGeom prst="rect">
            <a:avLst/>
          </a:prstGeom>
        </p:spPr>
      </p:pic>
    </p:spTree>
    <p:extLst>
      <p:ext uri="{BB962C8B-B14F-4D97-AF65-F5344CB8AC3E}">
        <p14:creationId xmlns:p14="http://schemas.microsoft.com/office/powerpoint/2010/main" val="2416940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799913-E4CD-48DD-8E7E-F4D13785FB00}"/>
              </a:ext>
            </a:extLst>
          </p:cNvPr>
          <p:cNvSpPr>
            <a:spLocks noGrp="1"/>
          </p:cNvSpPr>
          <p:nvPr>
            <p:ph type="ctrTitle"/>
          </p:nvPr>
        </p:nvSpPr>
        <p:spPr/>
        <p:txBody>
          <a:bodyPr>
            <a:normAutofit/>
          </a:bodyPr>
          <a:lstStyle/>
          <a:p>
            <a:r>
              <a:rPr lang="en-US" dirty="0"/>
              <a:t>First Gen </a:t>
            </a:r>
            <a:r>
              <a:rPr lang="en-US" dirty="0" err="1"/>
              <a:t>Roos</a:t>
            </a:r>
            <a:endParaRPr lang="en-US" dirty="0"/>
          </a:p>
        </p:txBody>
      </p:sp>
      <p:sp>
        <p:nvSpPr>
          <p:cNvPr id="2" name="Subtitle 1">
            <a:extLst>
              <a:ext uri="{FF2B5EF4-FFF2-40B4-BE49-F238E27FC236}">
                <a16:creationId xmlns:a16="http://schemas.microsoft.com/office/drawing/2014/main" id="{6C155BAD-9E88-4C57-BFF4-8C754133B01A}"/>
              </a:ext>
            </a:extLst>
          </p:cNvPr>
          <p:cNvSpPr>
            <a:spLocks noGrp="1"/>
          </p:cNvSpPr>
          <p:nvPr>
            <p:ph type="subTitle" idx="1"/>
          </p:nvPr>
        </p:nvSpPr>
        <p:spPr/>
        <p:txBody>
          <a:bodyPr/>
          <a:lstStyle/>
          <a:p>
            <a:pPr>
              <a:lnSpc>
                <a:spcPct val="100000"/>
              </a:lnSpc>
            </a:pPr>
            <a:r>
              <a:rPr lang="en-US" dirty="0"/>
              <a:t>Getting results in retaining students and propelling them toward graduation</a:t>
            </a:r>
          </a:p>
        </p:txBody>
      </p:sp>
    </p:spTree>
    <p:extLst>
      <p:ext uri="{BB962C8B-B14F-4D97-AF65-F5344CB8AC3E}">
        <p14:creationId xmlns:p14="http://schemas.microsoft.com/office/powerpoint/2010/main" val="370820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5400000">
            <a:off x="-2352293" y="2948029"/>
            <a:ext cx="6093287" cy="1146348"/>
            <a:chOff x="0" y="0"/>
            <a:chExt cx="12186575" cy="2292696"/>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21421"/>
              <a:ext cx="9116674" cy="1686585"/>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3069900" y="0"/>
              <a:ext cx="9116674" cy="168658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4360" y="606111"/>
              <a:ext cx="9116674" cy="1686585"/>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107426" y="606111"/>
              <a:ext cx="9116674" cy="1686585"/>
            </a:xfrm>
            <a:prstGeom prst="rect">
              <a:avLst/>
            </a:prstGeom>
          </p:spPr>
        </p:pic>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732263" y="2184759"/>
            <a:ext cx="4558337" cy="843293"/>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82458" y="1940168"/>
            <a:ext cx="4558337" cy="843293"/>
          </a:xfrm>
          <a:prstGeom prst="rect">
            <a:avLst/>
          </a:prstGeom>
        </p:spPr>
      </p:pic>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807698" y="4014893"/>
            <a:ext cx="4558337" cy="843293"/>
          </a:xfrm>
          <a:prstGeom prst="rect">
            <a:avLst/>
          </a:prstGeom>
        </p:spPr>
      </p:pic>
      <p:pic>
        <p:nvPicPr>
          <p:cNvPr id="26" name="Picture 26"/>
          <p:cNvPicPr>
            <a:picLocks noChangeAspect="1"/>
          </p:cNvPicPr>
          <p:nvPr/>
        </p:nvPicPr>
        <p:blipFill>
          <a:blip r:embed="rId4"/>
          <a:srcRect/>
          <a:stretch>
            <a:fillRect/>
          </a:stretch>
        </p:blipFill>
        <p:spPr>
          <a:xfrm>
            <a:off x="-14113" y="4900022"/>
            <a:ext cx="1719981" cy="1722134"/>
          </a:xfrm>
          <a:prstGeom prst="rect">
            <a:avLst/>
          </a:prstGeom>
        </p:spPr>
      </p:pic>
      <p:pic>
        <p:nvPicPr>
          <p:cNvPr id="33" name="Picture 32" descr="A group of people sitting on the floor&#10;&#10;Description automatically generated with low confidence">
            <a:extLst>
              <a:ext uri="{FF2B5EF4-FFF2-40B4-BE49-F238E27FC236}">
                <a16:creationId xmlns:a16="http://schemas.microsoft.com/office/drawing/2014/main" id="{5850C14A-9330-CB42-BB92-D719B0FFC4DB}"/>
              </a:ext>
            </a:extLst>
          </p:cNvPr>
          <p:cNvPicPr>
            <a:picLocks noChangeAspect="1"/>
          </p:cNvPicPr>
          <p:nvPr/>
        </p:nvPicPr>
        <p:blipFill rotWithShape="1">
          <a:blip r:embed="rId5">
            <a:extLst>
              <a:ext uri="{28A0092B-C50C-407E-A947-70E740481C1C}">
                <a14:useLocalDpi xmlns:a14="http://schemas.microsoft.com/office/drawing/2010/main" val="0"/>
              </a:ext>
            </a:extLst>
          </a:blip>
          <a:srcRect t="38460" b="21959"/>
          <a:stretch/>
        </p:blipFill>
        <p:spPr>
          <a:xfrm>
            <a:off x="1894131" y="3786791"/>
            <a:ext cx="9861321" cy="2928917"/>
          </a:xfrm>
          <a:prstGeom prst="rect">
            <a:avLst/>
          </a:prstGeom>
        </p:spPr>
      </p:pic>
      <p:sp>
        <p:nvSpPr>
          <p:cNvPr id="2" name="Content Placeholder 1">
            <a:extLst>
              <a:ext uri="{FF2B5EF4-FFF2-40B4-BE49-F238E27FC236}">
                <a16:creationId xmlns:a16="http://schemas.microsoft.com/office/drawing/2014/main" id="{EC930053-EFCC-4232-8FB7-F47BB664E069}"/>
              </a:ext>
            </a:extLst>
          </p:cNvPr>
          <p:cNvSpPr>
            <a:spLocks noGrp="1"/>
          </p:cNvSpPr>
          <p:nvPr>
            <p:ph idx="1"/>
          </p:nvPr>
        </p:nvSpPr>
        <p:spPr>
          <a:xfrm>
            <a:off x="1894131" y="1825625"/>
            <a:ext cx="9617687" cy="1867614"/>
          </a:xfrm>
        </p:spPr>
        <p:txBody>
          <a:bodyPr>
            <a:normAutofit lnSpcReduction="10000"/>
          </a:bodyPr>
          <a:lstStyle/>
          <a:p>
            <a:r>
              <a:rPr lang="en-US" b="0" i="0" dirty="0">
                <a:solidFill>
                  <a:srgbClr val="212529"/>
                </a:solidFill>
                <a:effectLst/>
                <a:latin typeface="Helvetica" panose="020B0604020202020204" pitchFamily="34" charset="0"/>
                <a:cs typeface="Helvetica" panose="020B0604020202020204" pitchFamily="34" charset="0"/>
              </a:rPr>
              <a:t>UMKC designed a program for incoming, full-time freshmen students whose parents or guardians did not receive a bachelor's degree. </a:t>
            </a:r>
            <a:endParaRPr lang="en-US" dirty="0">
              <a:latin typeface="Helvetica" panose="020B0604020202020204" pitchFamily="34" charset="0"/>
              <a:cs typeface="Helvetica" panose="020B0604020202020204" pitchFamily="34" charset="0"/>
            </a:endParaRPr>
          </a:p>
        </p:txBody>
      </p:sp>
      <p:sp>
        <p:nvSpPr>
          <p:cNvPr id="27" name="Title 26">
            <a:extLst>
              <a:ext uri="{FF2B5EF4-FFF2-40B4-BE49-F238E27FC236}">
                <a16:creationId xmlns:a16="http://schemas.microsoft.com/office/drawing/2014/main" id="{ADC9B539-C956-435D-850E-D815FB78AF0A}"/>
              </a:ext>
            </a:extLst>
          </p:cNvPr>
          <p:cNvSpPr>
            <a:spLocks noGrp="1"/>
          </p:cNvSpPr>
          <p:nvPr>
            <p:ph type="title"/>
          </p:nvPr>
        </p:nvSpPr>
        <p:spPr/>
        <p:txBody>
          <a:bodyPr/>
          <a:lstStyle/>
          <a:p>
            <a:r>
              <a:rPr lang="en-US" dirty="0"/>
              <a:t>New First Gen Roo Scholars Program</a:t>
            </a:r>
          </a:p>
        </p:txBody>
      </p:sp>
    </p:spTree>
    <p:extLst>
      <p:ext uri="{BB962C8B-B14F-4D97-AF65-F5344CB8AC3E}">
        <p14:creationId xmlns:p14="http://schemas.microsoft.com/office/powerpoint/2010/main" val="3022407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5400000">
            <a:off x="-2352293" y="2948029"/>
            <a:ext cx="6093287" cy="1146348"/>
            <a:chOff x="0" y="0"/>
            <a:chExt cx="12186575" cy="2292696"/>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21421"/>
              <a:ext cx="9116674" cy="1686585"/>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3069900" y="0"/>
              <a:ext cx="9116674" cy="168658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4360" y="606111"/>
              <a:ext cx="9116674" cy="1686585"/>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107426" y="606111"/>
              <a:ext cx="9116674" cy="1686585"/>
            </a:xfrm>
            <a:prstGeom prst="rect">
              <a:avLst/>
            </a:prstGeom>
          </p:spPr>
        </p:pic>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732263" y="2184759"/>
            <a:ext cx="4558337" cy="843293"/>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82458" y="1940168"/>
            <a:ext cx="4558337" cy="843293"/>
          </a:xfrm>
          <a:prstGeom prst="rect">
            <a:avLst/>
          </a:prstGeom>
        </p:spPr>
      </p:pic>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807698" y="4014893"/>
            <a:ext cx="4558337" cy="843293"/>
          </a:xfrm>
          <a:prstGeom prst="rect">
            <a:avLst/>
          </a:prstGeom>
        </p:spPr>
      </p:pic>
      <p:pic>
        <p:nvPicPr>
          <p:cNvPr id="26" name="Picture 26"/>
          <p:cNvPicPr>
            <a:picLocks noChangeAspect="1"/>
          </p:cNvPicPr>
          <p:nvPr/>
        </p:nvPicPr>
        <p:blipFill>
          <a:blip r:embed="rId4"/>
          <a:srcRect/>
          <a:stretch>
            <a:fillRect/>
          </a:stretch>
        </p:blipFill>
        <p:spPr>
          <a:xfrm>
            <a:off x="-14113" y="4900022"/>
            <a:ext cx="1719981" cy="1722134"/>
          </a:xfrm>
          <a:prstGeom prst="rect">
            <a:avLst/>
          </a:prstGeom>
        </p:spPr>
      </p:pic>
      <p:sp>
        <p:nvSpPr>
          <p:cNvPr id="2" name="Content Placeholder 1">
            <a:extLst>
              <a:ext uri="{FF2B5EF4-FFF2-40B4-BE49-F238E27FC236}">
                <a16:creationId xmlns:a16="http://schemas.microsoft.com/office/drawing/2014/main" id="{6CB335FD-C32C-452F-96B3-CBB30C3189B4}"/>
              </a:ext>
            </a:extLst>
          </p:cNvPr>
          <p:cNvSpPr>
            <a:spLocks noGrp="1"/>
          </p:cNvSpPr>
          <p:nvPr>
            <p:ph idx="1"/>
          </p:nvPr>
        </p:nvSpPr>
        <p:spPr>
          <a:xfrm>
            <a:off x="1446463" y="1825625"/>
            <a:ext cx="9617687" cy="4351338"/>
          </a:xfrm>
        </p:spPr>
        <p:txBody>
          <a:bodyPr>
            <a:normAutofit fontScale="77500" lnSpcReduction="20000"/>
          </a:bodyPr>
          <a:lstStyle/>
          <a:p>
            <a:pPr algn="l">
              <a:buFont typeface="Arial" panose="020B0604020202020204" pitchFamily="34" charset="0"/>
              <a:buChar char="•"/>
            </a:pPr>
            <a:r>
              <a:rPr lang="en-US" b="0" i="0" dirty="0">
                <a:solidFill>
                  <a:srgbClr val="212529"/>
                </a:solidFill>
                <a:effectLst/>
                <a:latin typeface="Helvetica" panose="020B0604020202020204" pitchFamily="34" charset="0"/>
                <a:cs typeface="Helvetica" panose="020B0604020202020204" pitchFamily="34" charset="0"/>
              </a:rPr>
              <a:t>Students come a week before fall classes begin </a:t>
            </a:r>
            <a:r>
              <a:rPr lang="en-US" dirty="0">
                <a:solidFill>
                  <a:srgbClr val="212529"/>
                </a:solidFill>
                <a:latin typeface="Helvetica" panose="020B0604020202020204" pitchFamily="34" charset="0"/>
                <a:cs typeface="Helvetica" panose="020B0604020202020204" pitchFamily="34" charset="0"/>
              </a:rPr>
              <a:t>to get familiar with </a:t>
            </a:r>
            <a:r>
              <a:rPr lang="en-US" b="0" i="0" dirty="0">
                <a:solidFill>
                  <a:srgbClr val="212529"/>
                </a:solidFill>
                <a:effectLst/>
                <a:latin typeface="Helvetica" panose="020B0604020202020204" pitchFamily="34" charset="0"/>
                <a:cs typeface="Helvetica" panose="020B0604020202020204" pitchFamily="34" charset="0"/>
              </a:rPr>
              <a:t>campus, resources, community-building and academic experiences</a:t>
            </a:r>
          </a:p>
          <a:p>
            <a:pPr algn="l">
              <a:buFont typeface="Arial" panose="020B0604020202020204" pitchFamily="34" charset="0"/>
              <a:buChar char="•"/>
            </a:pPr>
            <a:r>
              <a:rPr lang="en-US" b="0" i="0" dirty="0">
                <a:solidFill>
                  <a:srgbClr val="212529"/>
                </a:solidFill>
                <a:effectLst/>
                <a:latin typeface="Helvetica" panose="020B0604020202020204" pitchFamily="34" charset="0"/>
                <a:cs typeface="Helvetica" panose="020B0604020202020204" pitchFamily="34" charset="0"/>
              </a:rPr>
              <a:t>Throughout the year, they get interactive programming on topics such as navigating technology, college lingo and financial literacy specially designed by fellow first-gen students and UMKC resource offices</a:t>
            </a:r>
          </a:p>
          <a:p>
            <a:pPr algn="l">
              <a:buFont typeface="Arial" panose="020B0604020202020204" pitchFamily="34" charset="0"/>
              <a:buChar char="•"/>
            </a:pPr>
            <a:r>
              <a:rPr lang="en-US" b="0" i="0" dirty="0">
                <a:solidFill>
                  <a:srgbClr val="212529"/>
                </a:solidFill>
                <a:effectLst/>
                <a:latin typeface="Helvetica" panose="020B0604020202020204" pitchFamily="34" charset="0"/>
                <a:cs typeface="Helvetica" panose="020B0604020202020204" pitchFamily="34" charset="0"/>
              </a:rPr>
              <a:t>They are paired with a first-generation peer mentor</a:t>
            </a:r>
          </a:p>
          <a:p>
            <a:pPr algn="l">
              <a:buFont typeface="Arial" panose="020B0604020202020204" pitchFamily="34" charset="0"/>
              <a:buChar char="•"/>
            </a:pPr>
            <a:r>
              <a:rPr lang="en-US" b="0" i="0" dirty="0">
                <a:solidFill>
                  <a:srgbClr val="212529"/>
                </a:solidFill>
                <a:effectLst/>
                <a:latin typeface="Helvetica" panose="020B0604020202020204" pitchFamily="34" charset="0"/>
                <a:cs typeface="Helvetica" panose="020B0604020202020204" pitchFamily="34" charset="0"/>
              </a:rPr>
              <a:t>They develop personalized plans and goals for first semester and beyond</a:t>
            </a:r>
          </a:p>
          <a:p>
            <a:endParaRPr lang="en-US" dirty="0"/>
          </a:p>
        </p:txBody>
      </p:sp>
      <p:sp>
        <p:nvSpPr>
          <p:cNvPr id="27" name="Title 26">
            <a:extLst>
              <a:ext uri="{FF2B5EF4-FFF2-40B4-BE49-F238E27FC236}">
                <a16:creationId xmlns:a16="http://schemas.microsoft.com/office/drawing/2014/main" id="{ADC9B539-C956-435D-850E-D815FB78AF0A}"/>
              </a:ext>
            </a:extLst>
          </p:cNvPr>
          <p:cNvSpPr>
            <a:spLocks noGrp="1"/>
          </p:cNvSpPr>
          <p:nvPr>
            <p:ph type="title"/>
          </p:nvPr>
        </p:nvSpPr>
        <p:spPr/>
        <p:txBody>
          <a:bodyPr>
            <a:normAutofit/>
          </a:bodyPr>
          <a:lstStyle/>
          <a:p>
            <a:r>
              <a:rPr lang="en-US" dirty="0"/>
              <a:t>What does the program look like? </a:t>
            </a:r>
          </a:p>
        </p:txBody>
      </p:sp>
    </p:spTree>
    <p:extLst>
      <p:ext uri="{BB962C8B-B14F-4D97-AF65-F5344CB8AC3E}">
        <p14:creationId xmlns:p14="http://schemas.microsoft.com/office/powerpoint/2010/main" val="422792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5400000">
            <a:off x="-2352293" y="2948029"/>
            <a:ext cx="6093287" cy="1146348"/>
            <a:chOff x="0" y="0"/>
            <a:chExt cx="12186575" cy="2292696"/>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21421"/>
              <a:ext cx="9116674" cy="168658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3069900" y="0"/>
              <a:ext cx="9116674" cy="1686585"/>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4360" y="606111"/>
              <a:ext cx="9116674" cy="168658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107426" y="606111"/>
              <a:ext cx="9116674" cy="1686585"/>
            </a:xfrm>
            <a:prstGeom prst="rect">
              <a:avLst/>
            </a:prstGeom>
          </p:spPr>
        </p:pic>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732263" y="2184759"/>
            <a:ext cx="4558337" cy="843293"/>
          </a:xfrm>
          <a:prstGeom prst="rect">
            <a:avLst/>
          </a:prstGeom>
        </p:spPr>
      </p:pic>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82458" y="1940168"/>
            <a:ext cx="4558337" cy="843293"/>
          </a:xfrm>
          <a:prstGeom prst="rect">
            <a:avLst/>
          </a:prstGeom>
        </p:spPr>
      </p:pic>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1807698" y="4014893"/>
            <a:ext cx="4558337" cy="843293"/>
          </a:xfrm>
          <a:prstGeom prst="rect">
            <a:avLst/>
          </a:prstGeom>
        </p:spPr>
      </p:pic>
      <p:pic>
        <p:nvPicPr>
          <p:cNvPr id="26" name="Picture 26"/>
          <p:cNvPicPr>
            <a:picLocks noChangeAspect="1"/>
          </p:cNvPicPr>
          <p:nvPr/>
        </p:nvPicPr>
        <p:blipFill>
          <a:blip r:embed="rId5"/>
          <a:srcRect/>
          <a:stretch>
            <a:fillRect/>
          </a:stretch>
        </p:blipFill>
        <p:spPr>
          <a:xfrm>
            <a:off x="-14113" y="4900022"/>
            <a:ext cx="1719981" cy="1722134"/>
          </a:xfrm>
          <a:prstGeom prst="rect">
            <a:avLst/>
          </a:prstGeom>
        </p:spPr>
      </p:pic>
      <p:sp>
        <p:nvSpPr>
          <p:cNvPr id="2" name="Content Placeholder 1">
            <a:extLst>
              <a:ext uri="{FF2B5EF4-FFF2-40B4-BE49-F238E27FC236}">
                <a16:creationId xmlns:a16="http://schemas.microsoft.com/office/drawing/2014/main" id="{AE9D2EAD-27E5-4645-81AF-DE00B15140BD}"/>
              </a:ext>
            </a:extLst>
          </p:cNvPr>
          <p:cNvSpPr>
            <a:spLocks noGrp="1"/>
          </p:cNvSpPr>
          <p:nvPr>
            <p:ph idx="1"/>
          </p:nvPr>
        </p:nvSpPr>
        <p:spPr>
          <a:xfrm>
            <a:off x="1555577" y="1831594"/>
            <a:ext cx="9617687" cy="4351338"/>
          </a:xfrm>
        </p:spPr>
        <p:txBody>
          <a:bodyPr>
            <a:normAutofit fontScale="85000" lnSpcReduction="10000"/>
          </a:bodyPr>
          <a:lstStyle/>
          <a:p>
            <a:r>
              <a:rPr lang="en-US" dirty="0"/>
              <a:t>Launched in 2019, First Gen </a:t>
            </a:r>
            <a:r>
              <a:rPr lang="en-US" dirty="0" err="1"/>
              <a:t>Roos</a:t>
            </a:r>
            <a:r>
              <a:rPr lang="en-US" dirty="0"/>
              <a:t> Scholars recruits 40 students per semester, with plans to expand further based on early successes.</a:t>
            </a:r>
          </a:p>
          <a:p>
            <a:r>
              <a:rPr lang="en-US" dirty="0"/>
              <a:t>The program goal is to increase retention, persistence and successful degree completion.</a:t>
            </a:r>
          </a:p>
          <a:p>
            <a:r>
              <a:rPr lang="en-US" dirty="0"/>
              <a:t>Early results show First Gen </a:t>
            </a:r>
            <a:r>
              <a:rPr lang="en-US" dirty="0" err="1"/>
              <a:t>Roos</a:t>
            </a:r>
            <a:r>
              <a:rPr lang="en-US" dirty="0"/>
              <a:t> Scholars earn higher GPAs and are retained at higher rates than all FTC AND other First Gen students.</a:t>
            </a:r>
          </a:p>
          <a:p>
            <a:endParaRPr lang="en-US" dirty="0"/>
          </a:p>
        </p:txBody>
      </p:sp>
      <p:sp>
        <p:nvSpPr>
          <p:cNvPr id="27" name="Title 26">
            <a:extLst>
              <a:ext uri="{FF2B5EF4-FFF2-40B4-BE49-F238E27FC236}">
                <a16:creationId xmlns:a16="http://schemas.microsoft.com/office/drawing/2014/main" id="{ADC9B539-C956-435D-850E-D815FB78AF0A}"/>
              </a:ext>
            </a:extLst>
          </p:cNvPr>
          <p:cNvSpPr>
            <a:spLocks noGrp="1"/>
          </p:cNvSpPr>
          <p:nvPr>
            <p:ph type="title"/>
          </p:nvPr>
        </p:nvSpPr>
        <p:spPr>
          <a:xfrm>
            <a:off x="1106621" y="387717"/>
            <a:ext cx="10515600" cy="1281112"/>
          </a:xfrm>
        </p:spPr>
        <p:txBody>
          <a:bodyPr>
            <a:normAutofit/>
          </a:bodyPr>
          <a:lstStyle/>
          <a:p>
            <a:r>
              <a:rPr lang="en-US" dirty="0"/>
              <a:t>Outcomes of First Gen </a:t>
            </a:r>
            <a:r>
              <a:rPr lang="en-US" dirty="0" err="1"/>
              <a:t>Roos</a:t>
            </a:r>
            <a:endParaRPr lang="en-US" dirty="0"/>
          </a:p>
        </p:txBody>
      </p:sp>
    </p:spTree>
    <p:extLst>
      <p:ext uri="{BB962C8B-B14F-4D97-AF65-F5344CB8AC3E}">
        <p14:creationId xmlns:p14="http://schemas.microsoft.com/office/powerpoint/2010/main" val="3928894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E40F-95D9-4C0A-B197-1A39B49B6AE6}"/>
              </a:ext>
            </a:extLst>
          </p:cNvPr>
          <p:cNvSpPr>
            <a:spLocks noGrp="1"/>
          </p:cNvSpPr>
          <p:nvPr>
            <p:ph type="ctrTitle"/>
          </p:nvPr>
        </p:nvSpPr>
        <p:spPr/>
        <p:txBody>
          <a:bodyPr/>
          <a:lstStyle/>
          <a:p>
            <a:r>
              <a:rPr lang="en-US" dirty="0"/>
              <a:t>Research Excellence</a:t>
            </a:r>
          </a:p>
        </p:txBody>
      </p:sp>
      <p:sp>
        <p:nvSpPr>
          <p:cNvPr id="3" name="Subtitle 2">
            <a:extLst>
              <a:ext uri="{FF2B5EF4-FFF2-40B4-BE49-F238E27FC236}">
                <a16:creationId xmlns:a16="http://schemas.microsoft.com/office/drawing/2014/main" id="{F4AB57AF-4BBE-4BE5-A3F2-FEE876DD9AAD}"/>
              </a:ext>
            </a:extLst>
          </p:cNvPr>
          <p:cNvSpPr>
            <a:spLocks noGrp="1"/>
          </p:cNvSpPr>
          <p:nvPr>
            <p:ph type="subTitle" idx="1"/>
          </p:nvPr>
        </p:nvSpPr>
        <p:spPr/>
        <p:txBody>
          <a:bodyPr/>
          <a:lstStyle/>
          <a:p>
            <a:r>
              <a:rPr lang="en-US" dirty="0"/>
              <a:t>Leading the way in innovation</a:t>
            </a:r>
          </a:p>
        </p:txBody>
      </p:sp>
    </p:spTree>
    <p:extLst>
      <p:ext uri="{BB962C8B-B14F-4D97-AF65-F5344CB8AC3E}">
        <p14:creationId xmlns:p14="http://schemas.microsoft.com/office/powerpoint/2010/main" val="96718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799913-E4CD-48DD-8E7E-F4D13785FB00}"/>
              </a:ext>
            </a:extLst>
          </p:cNvPr>
          <p:cNvSpPr>
            <a:spLocks noGrp="1"/>
          </p:cNvSpPr>
          <p:nvPr>
            <p:ph type="ctrTitle"/>
          </p:nvPr>
        </p:nvSpPr>
        <p:spPr/>
        <p:txBody>
          <a:bodyPr/>
          <a:lstStyle/>
          <a:p>
            <a:r>
              <a:rPr lang="en-US" dirty="0"/>
              <a:t>UMKC Forward</a:t>
            </a:r>
          </a:p>
        </p:txBody>
      </p:sp>
      <p:sp>
        <p:nvSpPr>
          <p:cNvPr id="7" name="Subtitle 6">
            <a:extLst>
              <a:ext uri="{FF2B5EF4-FFF2-40B4-BE49-F238E27FC236}">
                <a16:creationId xmlns:a16="http://schemas.microsoft.com/office/drawing/2014/main" id="{C7506F0C-3288-4CC3-8D8F-F57CB276F362}"/>
              </a:ext>
            </a:extLst>
          </p:cNvPr>
          <p:cNvSpPr>
            <a:spLocks noGrp="1"/>
          </p:cNvSpPr>
          <p:nvPr>
            <p:ph type="subTitle" idx="1"/>
          </p:nvPr>
        </p:nvSpPr>
        <p:spPr/>
        <p:txBody>
          <a:bodyPr/>
          <a:lstStyle/>
          <a:p>
            <a:r>
              <a:rPr lang="en-US" dirty="0"/>
              <a:t>Bold investments in excellence</a:t>
            </a:r>
          </a:p>
        </p:txBody>
      </p:sp>
    </p:spTree>
    <p:extLst>
      <p:ext uri="{BB962C8B-B14F-4D97-AF65-F5344CB8AC3E}">
        <p14:creationId xmlns:p14="http://schemas.microsoft.com/office/powerpoint/2010/main" val="3702268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B2EE036-89E4-4087-9E00-0F0B8ADB33B5}"/>
              </a:ext>
            </a:extLst>
          </p:cNvPr>
          <p:cNvSpPr>
            <a:spLocks noGrp="1"/>
          </p:cNvSpPr>
          <p:nvPr>
            <p:ph idx="13"/>
          </p:nvPr>
        </p:nvSpPr>
        <p:spPr>
          <a:xfrm>
            <a:off x="692789" y="1825625"/>
            <a:ext cx="4573273" cy="4379232"/>
          </a:xfrm>
        </p:spPr>
        <p:txBody>
          <a:bodyPr>
            <a:normAutofit fontScale="85000" lnSpcReduction="20000"/>
          </a:bodyPr>
          <a:lstStyle/>
          <a:p>
            <a:pPr marL="285750" indent="-285750">
              <a:lnSpc>
                <a:spcPct val="150000"/>
              </a:lnSpc>
              <a:buFont typeface="Arial" panose="020B0604020202020204" pitchFamily="34" charset="0"/>
              <a:buChar char="•"/>
            </a:pPr>
            <a:r>
              <a:rPr lang="en-US" sz="2400" b="0" i="0" dirty="0">
                <a:effectLst/>
                <a:latin typeface="Helvetica" panose="020B0604020202020204" pitchFamily="34" charset="0"/>
                <a:cs typeface="Helvetica" panose="020B0604020202020204" pitchFamily="34" charset="0"/>
              </a:rPr>
              <a:t>Co-director of the Addiction Technology Transfer Center Network Office at the School of Nursing and Health Studies.</a:t>
            </a:r>
          </a:p>
          <a:p>
            <a:pPr marL="285750" indent="-285750">
              <a:lnSpc>
                <a:spcPct val="150000"/>
              </a:lnSpc>
              <a:buFont typeface="Arial" panose="020B0604020202020204" pitchFamily="34" charset="0"/>
              <a:buChar char="•"/>
            </a:pPr>
            <a:r>
              <a:rPr lang="en-US" sz="2400" b="0" i="0" dirty="0">
                <a:effectLst/>
                <a:latin typeface="Helvetica" panose="020B0604020202020204" pitchFamily="34" charset="0"/>
                <a:cs typeface="Helvetica" panose="020B0604020202020204" pitchFamily="34" charset="0"/>
              </a:rPr>
              <a:t>Conducts opioid addiction research funded by the Substance Abuse and Mental Health Services Administration.</a:t>
            </a:r>
          </a:p>
          <a:p>
            <a:pPr marL="285750" indent="-285750">
              <a:lnSpc>
                <a:spcPct val="150000"/>
              </a:lnSpc>
              <a:buFont typeface="Arial" panose="020B0604020202020204" pitchFamily="34" charset="0"/>
              <a:buChar char="•"/>
            </a:pPr>
            <a:r>
              <a:rPr lang="en-US" sz="2400" dirty="0">
                <a:latin typeface="Helvetica" panose="020B0604020202020204" pitchFamily="34" charset="0"/>
                <a:cs typeface="Helvetica" panose="020B0604020202020204" pitchFamily="34" charset="0"/>
              </a:rPr>
              <a:t>Research awards (5-year total): $43.7M</a:t>
            </a:r>
            <a:r>
              <a:rPr lang="en-US" sz="2400" dirty="0">
                <a:solidFill>
                  <a:schemeClr val="bg1"/>
                </a:solidFill>
                <a:latin typeface="Helvetica" panose="020B0604020202020204" pitchFamily="34" charset="0"/>
                <a:cs typeface="Helvetica" panose="020B0604020202020204" pitchFamily="34" charset="0"/>
              </a:rPr>
              <a:t> </a:t>
            </a:r>
          </a:p>
          <a:p>
            <a:endParaRPr lang="en-US" dirty="0"/>
          </a:p>
        </p:txBody>
      </p:sp>
      <p:sp>
        <p:nvSpPr>
          <p:cNvPr id="6" name="Title 5">
            <a:extLst>
              <a:ext uri="{FF2B5EF4-FFF2-40B4-BE49-F238E27FC236}">
                <a16:creationId xmlns:a16="http://schemas.microsoft.com/office/drawing/2014/main" id="{1D69A219-4D0A-4349-8471-478A29261F65}"/>
              </a:ext>
            </a:extLst>
          </p:cNvPr>
          <p:cNvSpPr>
            <a:spLocks noGrp="1"/>
          </p:cNvSpPr>
          <p:nvPr>
            <p:ph type="title"/>
          </p:nvPr>
        </p:nvSpPr>
        <p:spPr>
          <a:xfrm>
            <a:off x="516521" y="363537"/>
            <a:ext cx="6140311" cy="1325563"/>
          </a:xfrm>
        </p:spPr>
        <p:txBody>
          <a:bodyPr>
            <a:normAutofit fontScale="90000"/>
          </a:bodyPr>
          <a:lstStyle/>
          <a:p>
            <a:r>
              <a:rPr lang="en-US" dirty="0"/>
              <a:t>Holly </a:t>
            </a:r>
            <a:r>
              <a:rPr lang="en-US" dirty="0" err="1"/>
              <a:t>Hagle</a:t>
            </a:r>
            <a:r>
              <a:rPr lang="en-US" dirty="0"/>
              <a:t>, </a:t>
            </a:r>
            <a:r>
              <a:rPr lang="en-US" dirty="0" err="1"/>
              <a:t>Ph.D</a:t>
            </a:r>
            <a:br>
              <a:rPr lang="en-US" dirty="0"/>
            </a:br>
            <a:r>
              <a:rPr lang="en-US" sz="3600" dirty="0"/>
              <a:t>Assistant Research Professor</a:t>
            </a:r>
          </a:p>
        </p:txBody>
      </p:sp>
      <p:pic>
        <p:nvPicPr>
          <p:cNvPr id="3074" name="Picture 2">
            <a:extLst>
              <a:ext uri="{FF2B5EF4-FFF2-40B4-BE49-F238E27FC236}">
                <a16:creationId xmlns:a16="http://schemas.microsoft.com/office/drawing/2014/main" id="{E566B044-21F4-4169-A6A7-ED7EDDE44A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60" r="18557" b="19125"/>
          <a:stretch/>
        </p:blipFill>
        <p:spPr bwMode="auto">
          <a:xfrm>
            <a:off x="7028761" y="525223"/>
            <a:ext cx="4733732" cy="5210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77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B2EE036-89E4-4087-9E00-0F0B8ADB33B5}"/>
              </a:ext>
            </a:extLst>
          </p:cNvPr>
          <p:cNvSpPr>
            <a:spLocks noGrp="1"/>
          </p:cNvSpPr>
          <p:nvPr>
            <p:ph idx="13"/>
          </p:nvPr>
        </p:nvSpPr>
        <p:spPr>
          <a:xfrm>
            <a:off x="516520" y="1825624"/>
            <a:ext cx="3744180" cy="4422775"/>
          </a:xfrm>
        </p:spPr>
        <p:txBody>
          <a:bodyPr>
            <a:normAutofit lnSpcReduction="10000"/>
          </a:bodyPr>
          <a:lstStyle/>
          <a:p>
            <a:pPr marL="285750" indent="-285750">
              <a:lnSpc>
                <a:spcPct val="150000"/>
              </a:lnSpc>
              <a:buFont typeface="Arial" panose="020B0604020202020204" pitchFamily="34" charset="0"/>
              <a:buChar char="•"/>
            </a:pPr>
            <a:r>
              <a:rPr lang="en-US" sz="1800" dirty="0">
                <a:solidFill>
                  <a:schemeClr val="bg1"/>
                </a:solidFill>
                <a:latin typeface="Helvetica" panose="020B0604020202020204" pitchFamily="34" charset="0"/>
                <a:cs typeface="Helvetica" panose="020B0604020202020204" pitchFamily="34" charset="0"/>
              </a:rPr>
              <a:t>Founding director of the Missouri Institute for Defense and Energy</a:t>
            </a:r>
          </a:p>
          <a:p>
            <a:pPr marL="285750" indent="-285750">
              <a:lnSpc>
                <a:spcPct val="150000"/>
              </a:lnSpc>
              <a:buFont typeface="Arial" panose="020B0604020202020204" pitchFamily="34" charset="0"/>
              <a:buChar char="•"/>
            </a:pPr>
            <a:r>
              <a:rPr lang="en-US" sz="1800" dirty="0">
                <a:solidFill>
                  <a:schemeClr val="bg1"/>
                </a:solidFill>
                <a:latin typeface="Helvetica" panose="020B0604020202020204" pitchFamily="34" charset="0"/>
                <a:cs typeface="Helvetica" panose="020B0604020202020204" pitchFamily="34" charset="0"/>
              </a:rPr>
              <a:t>Groundbreaking research on drones, microwave technology, AI for defense against terrorism (sponsored by Office of Naval Research)</a:t>
            </a:r>
          </a:p>
          <a:p>
            <a:pPr marL="285750" indent="-285750">
              <a:lnSpc>
                <a:spcPct val="150000"/>
              </a:lnSpc>
              <a:buFont typeface="Arial" panose="020B0604020202020204" pitchFamily="34" charset="0"/>
              <a:buChar char="•"/>
            </a:pPr>
            <a:r>
              <a:rPr lang="en-US" dirty="0">
                <a:latin typeface="Helvetica" panose="020B0604020202020204" pitchFamily="34" charset="0"/>
                <a:cs typeface="Helvetica" panose="020B0604020202020204" pitchFamily="34" charset="0"/>
              </a:rPr>
              <a:t>Research awards (5-year total): </a:t>
            </a:r>
            <a:r>
              <a:rPr lang="en-US" b="1" dirty="0">
                <a:latin typeface="Helvetica" panose="020B0604020202020204" pitchFamily="34" charset="0"/>
                <a:cs typeface="Helvetica" panose="020B0604020202020204" pitchFamily="34" charset="0"/>
              </a:rPr>
              <a:t> </a:t>
            </a:r>
            <a:r>
              <a:rPr lang="en-US" dirty="0">
                <a:latin typeface="Helvetica" panose="020B0604020202020204" pitchFamily="34" charset="0"/>
                <a:cs typeface="Helvetica" panose="020B0604020202020204" pitchFamily="34" charset="0"/>
              </a:rPr>
              <a:t>$36M</a:t>
            </a:r>
            <a:endParaRPr lang="en-US" sz="1800" dirty="0">
              <a:solidFill>
                <a:schemeClr val="bg1"/>
              </a:solidFill>
              <a:latin typeface="Helvetica" panose="020B0604020202020204" pitchFamily="34" charset="0"/>
              <a:cs typeface="Helvetica" panose="020B0604020202020204" pitchFamily="34" charset="0"/>
            </a:endParaRPr>
          </a:p>
          <a:p>
            <a:endParaRPr lang="en-US" dirty="0"/>
          </a:p>
        </p:txBody>
      </p:sp>
      <p:sp>
        <p:nvSpPr>
          <p:cNvPr id="6" name="Title 5">
            <a:extLst>
              <a:ext uri="{FF2B5EF4-FFF2-40B4-BE49-F238E27FC236}">
                <a16:creationId xmlns:a16="http://schemas.microsoft.com/office/drawing/2014/main" id="{1D69A219-4D0A-4349-8471-478A29261F65}"/>
              </a:ext>
            </a:extLst>
          </p:cNvPr>
          <p:cNvSpPr>
            <a:spLocks noGrp="1"/>
          </p:cNvSpPr>
          <p:nvPr>
            <p:ph type="title"/>
          </p:nvPr>
        </p:nvSpPr>
        <p:spPr>
          <a:xfrm>
            <a:off x="516521" y="363537"/>
            <a:ext cx="6140311" cy="1325563"/>
          </a:xfrm>
        </p:spPr>
        <p:txBody>
          <a:bodyPr>
            <a:noAutofit/>
          </a:bodyPr>
          <a:lstStyle/>
          <a:p>
            <a:r>
              <a:rPr lang="en-US" sz="3600" dirty="0"/>
              <a:t>Tony Caruso, Ph.D. </a:t>
            </a:r>
            <a:r>
              <a:rPr lang="en-US" sz="3200" dirty="0"/>
              <a:t>Curator’s Distinguished Professor</a:t>
            </a:r>
          </a:p>
        </p:txBody>
      </p:sp>
      <p:pic>
        <p:nvPicPr>
          <p:cNvPr id="10" name="Content Placeholder 9">
            <a:extLst>
              <a:ext uri="{FF2B5EF4-FFF2-40B4-BE49-F238E27FC236}">
                <a16:creationId xmlns:a16="http://schemas.microsoft.com/office/drawing/2014/main" id="{7D69FE63-FD57-497B-AACE-67EC6E636FC9}"/>
              </a:ext>
            </a:extLst>
          </p:cNvPr>
          <p:cNvPicPr>
            <a:picLocks noGrp="1" noChangeAspect="1"/>
          </p:cNvPicPr>
          <p:nvPr>
            <p:ph idx="15"/>
          </p:nvPr>
        </p:nvPicPr>
        <p:blipFill rotWithShape="1">
          <a:blip r:embed="rId2">
            <a:extLst>
              <a:ext uri="{28A0092B-C50C-407E-A947-70E740481C1C}">
                <a14:useLocalDpi xmlns:a14="http://schemas.microsoft.com/office/drawing/2010/main" val="0"/>
              </a:ext>
            </a:extLst>
          </a:blip>
          <a:srcRect l="3992" t="4136" r="10435" b="33837"/>
          <a:stretch/>
        </p:blipFill>
        <p:spPr>
          <a:xfrm>
            <a:off x="4369233" y="1689100"/>
            <a:ext cx="7714234" cy="3731127"/>
          </a:xfrm>
          <a:prstGeom prst="rect">
            <a:avLst/>
          </a:prstGeom>
        </p:spPr>
      </p:pic>
    </p:spTree>
    <p:extLst>
      <p:ext uri="{BB962C8B-B14F-4D97-AF65-F5344CB8AC3E}">
        <p14:creationId xmlns:p14="http://schemas.microsoft.com/office/powerpoint/2010/main" val="1161751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06EC33-F3C5-48B8-BA8A-BDE246E95197}"/>
              </a:ext>
            </a:extLst>
          </p:cNvPr>
          <p:cNvSpPr>
            <a:spLocks noGrp="1"/>
          </p:cNvSpPr>
          <p:nvPr>
            <p:ph idx="13"/>
          </p:nvPr>
        </p:nvSpPr>
        <p:spPr>
          <a:xfrm>
            <a:off x="7304314" y="2412270"/>
            <a:ext cx="3701143" cy="4151815"/>
          </a:xfrm>
        </p:spPr>
        <p:txBody>
          <a:bodyPr/>
          <a:lstStyle/>
          <a:p>
            <a:pPr marL="285750" indent="-285750">
              <a:lnSpc>
                <a:spcPct val="150000"/>
              </a:lnSpc>
              <a:buFont typeface="Arial" panose="020B0604020202020204" pitchFamily="34" charset="0"/>
              <a:buChar char="•"/>
            </a:pPr>
            <a:r>
              <a:rPr lang="en-US" sz="2000" dirty="0">
                <a:solidFill>
                  <a:schemeClr val="bg1"/>
                </a:solidFill>
                <a:latin typeface="Helvetica" panose="020B0604020202020204" pitchFamily="34" charset="0"/>
                <a:cs typeface="Helvetica" panose="020B0604020202020204" pitchFamily="34" charset="0"/>
              </a:rPr>
              <a:t>Groundbreaking NIH- and DOD-funded research on glaucoma, macular degeneration and TBI</a:t>
            </a: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Research awards (5-year total): $16.5M </a:t>
            </a:r>
            <a:endParaRPr lang="en-US" sz="2000" dirty="0">
              <a:solidFill>
                <a:schemeClr val="bg1"/>
              </a:solidFill>
              <a:latin typeface="Helvetica" panose="020B0604020202020204" pitchFamily="34" charset="0"/>
              <a:cs typeface="Helvetica" panose="020B0604020202020204" pitchFamily="34" charset="0"/>
            </a:endParaRPr>
          </a:p>
          <a:p>
            <a:pPr marL="285750" indent="-285750">
              <a:lnSpc>
                <a:spcPct val="150000"/>
              </a:lnSpc>
              <a:buFont typeface="Arial" panose="020B0604020202020204" pitchFamily="34" charset="0"/>
              <a:buChar char="•"/>
            </a:pPr>
            <a:endParaRPr lang="en-US" sz="1800" dirty="0">
              <a:solidFill>
                <a:schemeClr val="bg1"/>
              </a:solidFill>
              <a:latin typeface="Arial" panose="020B0604020202020204" pitchFamily="34" charset="0"/>
            </a:endParaRPr>
          </a:p>
          <a:p>
            <a:endParaRPr lang="en-US" dirty="0"/>
          </a:p>
        </p:txBody>
      </p:sp>
      <p:sp>
        <p:nvSpPr>
          <p:cNvPr id="6" name="Title 5">
            <a:extLst>
              <a:ext uri="{FF2B5EF4-FFF2-40B4-BE49-F238E27FC236}">
                <a16:creationId xmlns:a16="http://schemas.microsoft.com/office/drawing/2014/main" id="{9D93A8FA-F4A7-4945-A72E-3AF2A3197D62}"/>
              </a:ext>
            </a:extLst>
          </p:cNvPr>
          <p:cNvSpPr>
            <a:spLocks noGrp="1"/>
          </p:cNvSpPr>
          <p:nvPr>
            <p:ph type="title"/>
          </p:nvPr>
        </p:nvSpPr>
        <p:spPr>
          <a:xfrm>
            <a:off x="5477069" y="781226"/>
            <a:ext cx="6918131" cy="1325563"/>
          </a:xfrm>
        </p:spPr>
        <p:txBody>
          <a:bodyPr>
            <a:normAutofit fontScale="90000"/>
          </a:bodyPr>
          <a:lstStyle/>
          <a:p>
            <a:r>
              <a:rPr lang="en-US" sz="4000" dirty="0"/>
              <a:t>Peter Koulen, Ph.D., FARVO</a:t>
            </a:r>
            <a:br>
              <a:rPr lang="en-US" sz="4000" dirty="0"/>
            </a:br>
            <a:r>
              <a:rPr lang="en-US" sz="3100" dirty="0"/>
              <a:t>Professor and Felix &amp; Carmen </a:t>
            </a:r>
            <a:r>
              <a:rPr lang="en-US" sz="3100" dirty="0" err="1"/>
              <a:t>Sabates</a:t>
            </a:r>
            <a:r>
              <a:rPr lang="en-US" sz="3100" dirty="0"/>
              <a:t> Missouri Endowed Chair in Vision Research</a:t>
            </a:r>
          </a:p>
        </p:txBody>
      </p:sp>
      <p:pic>
        <p:nvPicPr>
          <p:cNvPr id="9" name="Picture 8">
            <a:extLst>
              <a:ext uri="{FF2B5EF4-FFF2-40B4-BE49-F238E27FC236}">
                <a16:creationId xmlns:a16="http://schemas.microsoft.com/office/drawing/2014/main" id="{2A1950A7-A2C9-49B5-8557-D622329406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25" r="7127" b="14235"/>
          <a:stretch/>
        </p:blipFill>
        <p:spPr>
          <a:xfrm>
            <a:off x="4340" y="2350001"/>
            <a:ext cx="6918131" cy="4034553"/>
          </a:xfrm>
          <a:prstGeom prst="rect">
            <a:avLst/>
          </a:prstGeom>
        </p:spPr>
      </p:pic>
    </p:spTree>
    <p:extLst>
      <p:ext uri="{BB962C8B-B14F-4D97-AF65-F5344CB8AC3E}">
        <p14:creationId xmlns:p14="http://schemas.microsoft.com/office/powerpoint/2010/main" val="2639829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06EC33-F3C5-48B8-BA8A-BDE246E95197}"/>
              </a:ext>
            </a:extLst>
          </p:cNvPr>
          <p:cNvSpPr>
            <a:spLocks noGrp="1"/>
          </p:cNvSpPr>
          <p:nvPr>
            <p:ph idx="13"/>
          </p:nvPr>
        </p:nvSpPr>
        <p:spPr>
          <a:xfrm>
            <a:off x="7013447" y="1825624"/>
            <a:ext cx="4722679" cy="4357461"/>
          </a:xfrm>
        </p:spPr>
        <p:txBody>
          <a:bodyPr>
            <a:normAutofit lnSpcReduction="10000"/>
          </a:bodyPr>
          <a:lstStyle/>
          <a:p>
            <a:pPr marL="285750" indent="-285750">
              <a:lnSpc>
                <a:spcPct val="150000"/>
              </a:lnSpc>
              <a:buFont typeface="Arial" panose="020B0604020202020204" pitchFamily="34" charset="0"/>
              <a:buChar char="•"/>
            </a:pPr>
            <a:r>
              <a:rPr lang="en-US" sz="2000" dirty="0">
                <a:solidFill>
                  <a:schemeClr val="bg1"/>
                </a:solidFill>
                <a:latin typeface="Helvetica" panose="020B0604020202020204" pitchFamily="34" charset="0"/>
                <a:cs typeface="Helvetica" panose="020B0604020202020204" pitchFamily="34" charset="0"/>
              </a:rPr>
              <a:t>Director of UMKC’s Health Equity Institute at the UMKC School of Medicine</a:t>
            </a:r>
          </a:p>
          <a:p>
            <a:pPr marL="285750" indent="-285750">
              <a:lnSpc>
                <a:spcPct val="150000"/>
              </a:lnSpc>
              <a:buFont typeface="Arial" panose="020B0604020202020204" pitchFamily="34" charset="0"/>
              <a:buChar char="•"/>
            </a:pPr>
            <a:r>
              <a:rPr lang="en-US" sz="2000" dirty="0">
                <a:latin typeface="Helvetica" panose="020B0604020202020204" pitchFamily="34" charset="0"/>
                <a:cs typeface="Helvetica" panose="020B0604020202020204" pitchFamily="34" charset="0"/>
              </a:rPr>
              <a:t>C</a:t>
            </a:r>
            <a:r>
              <a:rPr lang="en-US" sz="2000" b="0" i="0" dirty="0">
                <a:effectLst/>
                <a:latin typeface="Helvetica" panose="020B0604020202020204" pitchFamily="34" charset="0"/>
                <a:cs typeface="Helvetica" panose="020B0604020202020204" pitchFamily="34" charset="0"/>
              </a:rPr>
              <a:t>ommunity-based intervention trials for improving health behavior in large community-based studies, e.g., COVID-19, diabetes, AIDS.</a:t>
            </a:r>
            <a:endParaRPr lang="en-US" sz="20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Research awards (5-year total): $9.5M</a:t>
            </a:r>
            <a:endParaRPr lang="en-US" sz="2000" dirty="0">
              <a:solidFill>
                <a:schemeClr val="bg1"/>
              </a:solidFill>
              <a:latin typeface="Helvetica" panose="020B0604020202020204" pitchFamily="34" charset="0"/>
              <a:cs typeface="Helvetica" panose="020B0604020202020204" pitchFamily="34" charset="0"/>
            </a:endParaRPr>
          </a:p>
          <a:p>
            <a:pPr marL="285750" indent="-285750">
              <a:lnSpc>
                <a:spcPct val="150000"/>
              </a:lnSpc>
              <a:buFont typeface="Arial" panose="020B0604020202020204" pitchFamily="34" charset="0"/>
              <a:buChar char="•"/>
            </a:pPr>
            <a:endParaRPr lang="en-US" sz="1800" dirty="0">
              <a:solidFill>
                <a:schemeClr val="bg1"/>
              </a:solidFill>
              <a:latin typeface="Arial" panose="020B0604020202020204" pitchFamily="34" charset="0"/>
            </a:endParaRPr>
          </a:p>
          <a:p>
            <a:endParaRPr lang="en-US" dirty="0"/>
          </a:p>
        </p:txBody>
      </p:sp>
      <p:sp>
        <p:nvSpPr>
          <p:cNvPr id="6" name="Title 5">
            <a:extLst>
              <a:ext uri="{FF2B5EF4-FFF2-40B4-BE49-F238E27FC236}">
                <a16:creationId xmlns:a16="http://schemas.microsoft.com/office/drawing/2014/main" id="{9D93A8FA-F4A7-4945-A72E-3AF2A3197D62}"/>
              </a:ext>
            </a:extLst>
          </p:cNvPr>
          <p:cNvSpPr>
            <a:spLocks noGrp="1"/>
          </p:cNvSpPr>
          <p:nvPr>
            <p:ph type="title"/>
          </p:nvPr>
        </p:nvSpPr>
        <p:spPr>
          <a:xfrm>
            <a:off x="4978401" y="216781"/>
            <a:ext cx="7032978" cy="1325563"/>
          </a:xfrm>
        </p:spPr>
        <p:txBody>
          <a:bodyPr>
            <a:normAutofit/>
          </a:bodyPr>
          <a:lstStyle/>
          <a:p>
            <a:r>
              <a:rPr lang="en-US" sz="3600" dirty="0"/>
              <a:t>Jannette Berkley-Patton, Ph.D.</a:t>
            </a:r>
            <a:br>
              <a:rPr lang="en-US" sz="3600" dirty="0"/>
            </a:br>
            <a:r>
              <a:rPr lang="en-US" sz="3600" dirty="0"/>
              <a:t>Professor</a:t>
            </a:r>
          </a:p>
        </p:txBody>
      </p:sp>
      <p:pic>
        <p:nvPicPr>
          <p:cNvPr id="2050" name="Picture 2">
            <a:extLst>
              <a:ext uri="{FF2B5EF4-FFF2-40B4-BE49-F238E27FC236}">
                <a16:creationId xmlns:a16="http://schemas.microsoft.com/office/drawing/2014/main" id="{891E5B8D-644D-42AD-B9A7-0AB100D0B0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 t="6854" b="6233"/>
          <a:stretch/>
        </p:blipFill>
        <p:spPr bwMode="auto">
          <a:xfrm>
            <a:off x="0" y="1689100"/>
            <a:ext cx="6813395" cy="394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67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B2EE036-89E4-4087-9E00-0F0B8ADB33B5}"/>
              </a:ext>
            </a:extLst>
          </p:cNvPr>
          <p:cNvSpPr>
            <a:spLocks noGrp="1"/>
          </p:cNvSpPr>
          <p:nvPr>
            <p:ph idx="13"/>
          </p:nvPr>
        </p:nvSpPr>
        <p:spPr>
          <a:xfrm>
            <a:off x="516520" y="1825625"/>
            <a:ext cx="3817736" cy="3910012"/>
          </a:xfrm>
        </p:spPr>
        <p:txBody>
          <a:bodyPr>
            <a:normAutofit lnSpcReduction="10000"/>
          </a:bodyPr>
          <a:lstStyle/>
          <a:p>
            <a:pPr marL="285750" indent="-285750">
              <a:lnSpc>
                <a:spcPct val="150000"/>
              </a:lnSpc>
              <a:buFont typeface="Arial" panose="020B0604020202020204" pitchFamily="34" charset="0"/>
              <a:buChar char="•"/>
            </a:pPr>
            <a:r>
              <a:rPr lang="en-US" dirty="0">
                <a:latin typeface="Helvetica" panose="020B0604020202020204" pitchFamily="34" charset="0"/>
                <a:cs typeface="Helvetica" panose="020B0604020202020204" pitchFamily="34" charset="0"/>
              </a:rPr>
              <a:t>STEM education focus</a:t>
            </a:r>
          </a:p>
          <a:p>
            <a:pPr marL="285750" indent="-285750">
              <a:lnSpc>
                <a:spcPct val="150000"/>
              </a:lnSpc>
              <a:buFont typeface="Arial" panose="020B0604020202020204" pitchFamily="34" charset="0"/>
              <a:buChar char="•"/>
            </a:pPr>
            <a:r>
              <a:rPr lang="en-US" dirty="0">
                <a:latin typeface="Helvetica" panose="020B0604020202020204" pitchFamily="34" charset="0"/>
                <a:cs typeface="Helvetica" panose="020B0604020202020204" pitchFamily="34" charset="0"/>
              </a:rPr>
              <a:t>Recently selected to serve as backbone for $10M National STEM Education Initiative for students with disabilities funded by the National Science Foundation</a:t>
            </a:r>
          </a:p>
          <a:p>
            <a:pPr marL="285750" indent="-285750">
              <a:lnSpc>
                <a:spcPct val="150000"/>
              </a:lnSpc>
              <a:buFont typeface="Arial" panose="020B0604020202020204" pitchFamily="34" charset="0"/>
              <a:buChar char="•"/>
            </a:pPr>
            <a:r>
              <a:rPr lang="en-US" dirty="0">
                <a:latin typeface="Helvetica" panose="020B0604020202020204" pitchFamily="34" charset="0"/>
                <a:cs typeface="Helvetica" panose="020B0604020202020204" pitchFamily="34" charset="0"/>
              </a:rPr>
              <a:t> Research awards (5-year total): $5.5M</a:t>
            </a:r>
            <a:r>
              <a:rPr lang="en-US" sz="1800" dirty="0">
                <a:solidFill>
                  <a:schemeClr val="bg1"/>
                </a:solidFill>
                <a:latin typeface="Helvetica" panose="020B0604020202020204" pitchFamily="34" charset="0"/>
                <a:cs typeface="Helvetica" panose="020B0604020202020204" pitchFamily="34" charset="0"/>
              </a:rPr>
              <a:t> </a:t>
            </a:r>
          </a:p>
        </p:txBody>
      </p:sp>
      <p:pic>
        <p:nvPicPr>
          <p:cNvPr id="3" name="Content Placeholder 2">
            <a:extLst>
              <a:ext uri="{FF2B5EF4-FFF2-40B4-BE49-F238E27FC236}">
                <a16:creationId xmlns:a16="http://schemas.microsoft.com/office/drawing/2014/main" id="{E672C710-4BCC-471B-974F-5AA7B12958A9}"/>
              </a:ext>
            </a:extLst>
          </p:cNvPr>
          <p:cNvPicPr>
            <a:picLocks noGrp="1" noChangeAspect="1"/>
          </p:cNvPicPr>
          <p:nvPr>
            <p:ph idx="15"/>
          </p:nvPr>
        </p:nvPicPr>
        <p:blipFill rotWithShape="1">
          <a:blip r:embed="rId2"/>
          <a:srcRect l="1331" t="3691" r="1223" b="2294"/>
          <a:stretch/>
        </p:blipFill>
        <p:spPr>
          <a:xfrm>
            <a:off x="5166010" y="1591449"/>
            <a:ext cx="7025990" cy="3910012"/>
          </a:xfrm>
        </p:spPr>
      </p:pic>
      <p:sp>
        <p:nvSpPr>
          <p:cNvPr id="6" name="Title 5">
            <a:extLst>
              <a:ext uri="{FF2B5EF4-FFF2-40B4-BE49-F238E27FC236}">
                <a16:creationId xmlns:a16="http://schemas.microsoft.com/office/drawing/2014/main" id="{1D69A219-4D0A-4349-8471-478A29261F65}"/>
              </a:ext>
            </a:extLst>
          </p:cNvPr>
          <p:cNvSpPr>
            <a:spLocks noGrp="1"/>
          </p:cNvSpPr>
          <p:nvPr>
            <p:ph type="title"/>
          </p:nvPr>
        </p:nvSpPr>
        <p:spPr>
          <a:xfrm>
            <a:off x="516520" y="459581"/>
            <a:ext cx="5672559" cy="1325563"/>
          </a:xfrm>
        </p:spPr>
        <p:txBody>
          <a:bodyPr>
            <a:normAutofit fontScale="90000"/>
          </a:bodyPr>
          <a:lstStyle/>
          <a:p>
            <a:r>
              <a:rPr lang="en-US" sz="4000" dirty="0"/>
              <a:t>Alexis Petri, Ed.D.</a:t>
            </a:r>
            <a:br>
              <a:rPr lang="en-US" sz="4000" dirty="0"/>
            </a:br>
            <a:r>
              <a:rPr lang="en-US" sz="3600" dirty="0"/>
              <a:t>Research Associate Professor</a:t>
            </a:r>
          </a:p>
        </p:txBody>
      </p:sp>
      <p:sp>
        <p:nvSpPr>
          <p:cNvPr id="5" name="Date Placeholder 4">
            <a:extLst>
              <a:ext uri="{FF2B5EF4-FFF2-40B4-BE49-F238E27FC236}">
                <a16:creationId xmlns:a16="http://schemas.microsoft.com/office/drawing/2014/main" id="{99B277B8-0EB6-4C4A-B75C-42877A8F54A0}"/>
              </a:ext>
            </a:extLst>
          </p:cNvPr>
          <p:cNvSpPr>
            <a:spLocks noGrp="1"/>
          </p:cNvSpPr>
          <p:nvPr>
            <p:ph type="dt" sz="half" idx="4294967295"/>
          </p:nvPr>
        </p:nvSpPr>
        <p:spPr>
          <a:xfrm>
            <a:off x="0" y="6311900"/>
            <a:ext cx="811213" cy="409575"/>
          </a:xfrm>
        </p:spPr>
        <p:txBody>
          <a:bodyPr/>
          <a:lstStyle/>
          <a:p>
            <a:fld id="{31034ADD-09FB-8E4C-88F6-F533B890C3DA}" type="datetime1">
              <a:rPr lang="en-US" smtClean="0"/>
              <a:t>8/27/2021</a:t>
            </a:fld>
            <a:endParaRPr lang="en-US"/>
          </a:p>
        </p:txBody>
      </p:sp>
    </p:spTree>
    <p:extLst>
      <p:ext uri="{BB962C8B-B14F-4D97-AF65-F5344CB8AC3E}">
        <p14:creationId xmlns:p14="http://schemas.microsoft.com/office/powerpoint/2010/main" val="304180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E40F-95D9-4C0A-B197-1A39B49B6AE6}"/>
              </a:ext>
            </a:extLst>
          </p:cNvPr>
          <p:cNvSpPr>
            <a:spLocks noGrp="1"/>
          </p:cNvSpPr>
          <p:nvPr>
            <p:ph type="ctrTitle"/>
          </p:nvPr>
        </p:nvSpPr>
        <p:spPr/>
        <p:txBody>
          <a:bodyPr>
            <a:normAutofit/>
          </a:bodyPr>
          <a:lstStyle/>
          <a:p>
            <a:r>
              <a:rPr lang="en-US" dirty="0"/>
              <a:t>New campus additions</a:t>
            </a:r>
          </a:p>
        </p:txBody>
      </p:sp>
      <p:sp>
        <p:nvSpPr>
          <p:cNvPr id="3" name="Subtitle 2">
            <a:extLst>
              <a:ext uri="{FF2B5EF4-FFF2-40B4-BE49-F238E27FC236}">
                <a16:creationId xmlns:a16="http://schemas.microsoft.com/office/drawing/2014/main" id="{F4AB57AF-4BBE-4BE5-A3F2-FEE876DD9AAD}"/>
              </a:ext>
            </a:extLst>
          </p:cNvPr>
          <p:cNvSpPr>
            <a:spLocks noGrp="1"/>
          </p:cNvSpPr>
          <p:nvPr>
            <p:ph type="subTitle" idx="1"/>
          </p:nvPr>
        </p:nvSpPr>
        <p:spPr/>
        <p:txBody>
          <a:bodyPr/>
          <a:lstStyle/>
          <a:p>
            <a:r>
              <a:rPr lang="en-US" dirty="0"/>
              <a:t>Furthering our strategic vision</a:t>
            </a:r>
          </a:p>
        </p:txBody>
      </p:sp>
    </p:spTree>
    <p:extLst>
      <p:ext uri="{BB962C8B-B14F-4D97-AF65-F5344CB8AC3E}">
        <p14:creationId xmlns:p14="http://schemas.microsoft.com/office/powerpoint/2010/main" val="1743487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46B1004-C240-4CAC-B969-1565B0DA4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0" r="4753"/>
          <a:stretch/>
        </p:blipFill>
        <p:spPr bwMode="auto">
          <a:xfrm>
            <a:off x="5947154" y="461604"/>
            <a:ext cx="5832676" cy="35396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B54E7BF-F29B-4ADB-99C1-D0C2606D7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122" y="4097772"/>
            <a:ext cx="3745034" cy="211971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EA5B35F3-410E-4D6B-B465-078F40DB32FC}"/>
              </a:ext>
            </a:extLst>
          </p:cNvPr>
          <p:cNvSpPr>
            <a:spLocks noGrp="1"/>
          </p:cNvSpPr>
          <p:nvPr>
            <p:ph idx="1"/>
          </p:nvPr>
        </p:nvSpPr>
        <p:spPr>
          <a:xfrm>
            <a:off x="500664" y="1742716"/>
            <a:ext cx="4788965" cy="4351338"/>
          </a:xfrm>
        </p:spPr>
        <p:txBody>
          <a:bodyPr>
            <a:noAutofit/>
          </a:bodyPr>
          <a:lstStyle/>
          <a:p>
            <a:r>
              <a:rPr lang="en-US" sz="1800" dirty="0">
                <a:latin typeface="Helvetica" panose="020B0604020202020204" pitchFamily="34" charset="0"/>
                <a:cs typeface="Helvetica" panose="020B0604020202020204" pitchFamily="34" charset="0"/>
              </a:rPr>
              <a:t>Oct. 1 Grand Opening of the Robert W. Plaster Center Free Enterprise and Research Center</a:t>
            </a:r>
          </a:p>
          <a:p>
            <a:pPr algn="l">
              <a:buFont typeface="Arial" panose="020B0604020202020204" pitchFamily="34" charset="0"/>
              <a:buChar char="•"/>
            </a:pPr>
            <a:r>
              <a:rPr lang="en-US" sz="1800" b="0" i="0" dirty="0">
                <a:solidFill>
                  <a:srgbClr val="212529"/>
                </a:solidFill>
                <a:effectLst/>
                <a:latin typeface="Helvetica" panose="020B0604020202020204" pitchFamily="34" charset="0"/>
                <a:cs typeface="Helvetica" panose="020B0604020202020204" pitchFamily="34" charset="0"/>
              </a:rPr>
              <a:t>$3 million worth of new virtual reality and augmented reality equipment</a:t>
            </a:r>
          </a:p>
          <a:p>
            <a:pPr algn="l">
              <a:buFont typeface="Arial" panose="020B0604020202020204" pitchFamily="34" charset="0"/>
              <a:buChar char="•"/>
            </a:pPr>
            <a:r>
              <a:rPr lang="en-US" sz="1800" b="0" i="0" dirty="0">
                <a:solidFill>
                  <a:srgbClr val="212529"/>
                </a:solidFill>
                <a:effectLst/>
                <a:latin typeface="Helvetica" panose="020B0604020202020204" pitchFamily="34" charset="0"/>
                <a:cs typeface="Helvetica" panose="020B0604020202020204" pitchFamily="34" charset="0"/>
              </a:rPr>
              <a:t>A clean room and scanning electron microscope</a:t>
            </a:r>
          </a:p>
          <a:p>
            <a:pPr algn="l">
              <a:lnSpc>
                <a:spcPct val="100000"/>
              </a:lnSpc>
              <a:buFont typeface="Arial" panose="020B0604020202020204" pitchFamily="34" charset="0"/>
              <a:buChar char="•"/>
            </a:pPr>
            <a:r>
              <a:rPr lang="en-US" sz="1800" b="0" i="0" dirty="0">
                <a:solidFill>
                  <a:srgbClr val="212529"/>
                </a:solidFill>
                <a:effectLst/>
                <a:latin typeface="Helvetica" panose="020B0604020202020204" pitchFamily="34" charset="0"/>
                <a:cs typeface="Helvetica" panose="020B0604020202020204" pitchFamily="34" charset="0"/>
              </a:rPr>
              <a:t>Research-grade 3-D printing</a:t>
            </a:r>
          </a:p>
          <a:p>
            <a:pPr marL="0" indent="0" algn="l">
              <a:lnSpc>
                <a:spcPct val="100000"/>
              </a:lnSpc>
              <a:buNone/>
            </a:pPr>
            <a:r>
              <a:rPr lang="en-US" sz="1800" b="0" i="0" dirty="0">
                <a:solidFill>
                  <a:srgbClr val="212529"/>
                </a:solidFill>
                <a:effectLst/>
                <a:latin typeface="Helvetica" panose="020B0604020202020204" pitchFamily="34" charset="0"/>
                <a:cs typeface="Helvetica" panose="020B0604020202020204" pitchFamily="34" charset="0"/>
              </a:rPr>
              <a:t> equipment</a:t>
            </a:r>
          </a:p>
          <a:p>
            <a:pPr algn="l">
              <a:lnSpc>
                <a:spcPct val="100000"/>
              </a:lnSpc>
              <a:buFont typeface="Arial" panose="020B0604020202020204" pitchFamily="34" charset="0"/>
              <a:buChar char="•"/>
            </a:pPr>
            <a:r>
              <a:rPr lang="en-US" sz="1800" b="0" i="0" dirty="0">
                <a:solidFill>
                  <a:srgbClr val="212529"/>
                </a:solidFill>
                <a:effectLst/>
                <a:latin typeface="Helvetica" panose="020B0604020202020204" pitchFamily="34" charset="0"/>
                <a:cs typeface="Helvetica" panose="020B0604020202020204" pitchFamily="34" charset="0"/>
              </a:rPr>
              <a:t>A high-bay structural lab and</a:t>
            </a:r>
          </a:p>
          <a:p>
            <a:pPr marL="0" indent="0" algn="l">
              <a:lnSpc>
                <a:spcPct val="100000"/>
              </a:lnSpc>
              <a:buNone/>
            </a:pPr>
            <a:r>
              <a:rPr lang="en-US" sz="1800" b="0" i="0" dirty="0">
                <a:solidFill>
                  <a:srgbClr val="212529"/>
                </a:solidFill>
                <a:effectLst/>
                <a:latin typeface="Helvetica" panose="020B0604020202020204" pitchFamily="34" charset="0"/>
                <a:cs typeface="Helvetica" panose="020B0604020202020204" pitchFamily="34" charset="0"/>
              </a:rPr>
              <a:t> fabrication shop</a:t>
            </a:r>
          </a:p>
        </p:txBody>
      </p:sp>
      <p:sp>
        <p:nvSpPr>
          <p:cNvPr id="4" name="Title 3">
            <a:extLst>
              <a:ext uri="{FF2B5EF4-FFF2-40B4-BE49-F238E27FC236}">
                <a16:creationId xmlns:a16="http://schemas.microsoft.com/office/drawing/2014/main" id="{A18D721E-78A8-4DE1-B720-584DB5D0B5B4}"/>
              </a:ext>
            </a:extLst>
          </p:cNvPr>
          <p:cNvSpPr>
            <a:spLocks noGrp="1"/>
          </p:cNvSpPr>
          <p:nvPr>
            <p:ph type="title"/>
          </p:nvPr>
        </p:nvSpPr>
        <p:spPr>
          <a:xfrm>
            <a:off x="838200" y="365126"/>
            <a:ext cx="5264800" cy="1281112"/>
          </a:xfrm>
        </p:spPr>
        <p:txBody>
          <a:bodyPr>
            <a:normAutofit fontScale="90000"/>
          </a:bodyPr>
          <a:lstStyle/>
          <a:p>
            <a:r>
              <a:rPr lang="en-US" dirty="0"/>
              <a:t>Grand opening of the Plaster Center</a:t>
            </a:r>
          </a:p>
        </p:txBody>
      </p:sp>
      <p:pic>
        <p:nvPicPr>
          <p:cNvPr id="1026" name="Picture 2">
            <a:extLst>
              <a:ext uri="{FF2B5EF4-FFF2-40B4-BE49-F238E27FC236}">
                <a16:creationId xmlns:a16="http://schemas.microsoft.com/office/drawing/2014/main" id="{FE61EF5D-9FB1-4771-B935-FB8FA89208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5"/>
          <a:stretch/>
        </p:blipFill>
        <p:spPr bwMode="auto">
          <a:xfrm>
            <a:off x="8261438" y="4097772"/>
            <a:ext cx="3678624" cy="253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278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049673-413B-4A4B-A0B4-27304E33E4DB}"/>
              </a:ext>
            </a:extLst>
          </p:cNvPr>
          <p:cNvSpPr>
            <a:spLocks noGrp="1"/>
          </p:cNvSpPr>
          <p:nvPr>
            <p:ph idx="1"/>
          </p:nvPr>
        </p:nvSpPr>
        <p:spPr>
          <a:xfrm>
            <a:off x="555585" y="1668322"/>
            <a:ext cx="8067554" cy="4829818"/>
          </a:xfrm>
        </p:spPr>
        <p:txBody>
          <a:bodyPr>
            <a:normAutofit fontScale="92500" lnSpcReduction="10000"/>
          </a:bodyPr>
          <a:lstStyle/>
          <a:p>
            <a:r>
              <a:rPr lang="en-US" sz="2400" dirty="0" err="1">
                <a:effectLst/>
                <a:latin typeface="Helvetica" panose="020B0604020202020204" pitchFamily="34" charset="0"/>
                <a:ea typeface="Goudy Old Style" panose="02020502050305020303" pitchFamily="18" charset="0"/>
                <a:cs typeface="Helvetica" panose="020B0604020202020204" pitchFamily="34" charset="0"/>
              </a:rPr>
              <a:t>dSAIC</a:t>
            </a:r>
            <a:r>
              <a:rPr lang="en-US" sz="2400" dirty="0">
                <a:effectLst/>
                <a:latin typeface="Helvetica" panose="020B0604020202020204" pitchFamily="34" charset="0"/>
                <a:ea typeface="Goudy Old Style" panose="02020502050305020303" pitchFamily="18" charset="0"/>
                <a:cs typeface="Helvetica" panose="020B0604020202020204" pitchFamily="34" charset="0"/>
              </a:rPr>
              <a:t> </a:t>
            </a:r>
            <a:r>
              <a:rPr lang="en-US" sz="2400" dirty="0">
                <a:latin typeface="Helvetica" panose="020B0604020202020204" pitchFamily="34" charset="0"/>
                <a:ea typeface="Goudy Old Style" panose="02020502050305020303" pitchFamily="18" charset="0"/>
                <a:cs typeface="Helvetica" panose="020B0604020202020204" pitchFamily="34" charset="0"/>
              </a:rPr>
              <a:t>is a true collaboration between UMKC and MU and will:</a:t>
            </a:r>
          </a:p>
          <a:p>
            <a:pPr lvl="1"/>
            <a:r>
              <a:rPr lang="en-US" sz="2000" dirty="0">
                <a:effectLst/>
                <a:latin typeface="Helvetica" panose="020B0604020202020204" pitchFamily="34" charset="0"/>
                <a:ea typeface="Goudy Old Style" panose="02020502050305020303" pitchFamily="18" charset="0"/>
                <a:cs typeface="Helvetica" panose="020B0604020202020204" pitchFamily="34" charset="0"/>
              </a:rPr>
              <a:t>Provide high-performance computing for UM System as well as industry, government, and nonprofits </a:t>
            </a:r>
          </a:p>
          <a:p>
            <a:pPr lvl="1"/>
            <a:r>
              <a:rPr lang="en-US" sz="2000" dirty="0">
                <a:latin typeface="Helvetica" panose="020B0604020202020204" pitchFamily="34" charset="0"/>
                <a:ea typeface="Goudy Old Style" panose="02020502050305020303" pitchFamily="18" charset="0"/>
                <a:cs typeface="Helvetica" panose="020B0604020202020204" pitchFamily="34" charset="0"/>
              </a:rPr>
              <a:t>Foster </a:t>
            </a:r>
            <a:r>
              <a:rPr lang="en-US" sz="2000" dirty="0">
                <a:effectLst/>
                <a:latin typeface="Helvetica" panose="020B0604020202020204" pitchFamily="34" charset="0"/>
                <a:ea typeface="Goudy Old Style" panose="02020502050305020303" pitchFamily="18" charset="0"/>
                <a:cs typeface="Helvetica" panose="020B0604020202020204" pitchFamily="34" charset="0"/>
              </a:rPr>
              <a:t>new innovations in precision health, biomedical informatics, life sciences, cybersecurity, digital humanities and more </a:t>
            </a:r>
          </a:p>
          <a:p>
            <a:pPr lvl="1"/>
            <a:r>
              <a:rPr lang="en-US" sz="2000" dirty="0">
                <a:effectLst/>
                <a:latin typeface="Helvetica" panose="020B0604020202020204" pitchFamily="34" charset="0"/>
                <a:ea typeface="Goudy Old Style" panose="02020502050305020303" pitchFamily="18" charset="0"/>
                <a:cs typeface="Helvetica" panose="020B0604020202020204" pitchFamily="34" charset="0"/>
              </a:rPr>
              <a:t>Provide education and training programs for students to pursue a career in data science and analytics</a:t>
            </a:r>
          </a:p>
          <a:p>
            <a:pPr marR="101600" lvl="0">
              <a:spcBef>
                <a:spcPts val="1135"/>
              </a:spcBef>
              <a:spcAft>
                <a:spcPts val="0"/>
              </a:spcAft>
            </a:pPr>
            <a:r>
              <a:rPr lang="en-US" sz="2400" dirty="0" err="1">
                <a:effectLst/>
                <a:latin typeface="Helvetica" panose="020B0604020202020204" pitchFamily="34" charset="0"/>
                <a:ea typeface="Goudy Old Style" panose="02020502050305020303" pitchFamily="18" charset="0"/>
                <a:cs typeface="Helvetica" panose="020B0604020202020204" pitchFamily="34" charset="0"/>
              </a:rPr>
              <a:t>dSAIC’s</a:t>
            </a:r>
            <a:r>
              <a:rPr lang="en-US" sz="2400" dirty="0">
                <a:effectLst/>
                <a:latin typeface="Helvetica" panose="020B0604020202020204" pitchFamily="34" charset="0"/>
                <a:ea typeface="Goudy Old Style" panose="02020502050305020303" pitchFamily="18" charset="0"/>
                <a:cs typeface="Helvetica" panose="020B0604020202020204" pitchFamily="34" charset="0"/>
              </a:rPr>
              <a:t> physical home base is in the Plaster Research Center</a:t>
            </a:r>
          </a:p>
          <a:p>
            <a:pPr marL="0" marR="0" indent="0">
              <a:spcBef>
                <a:spcPts val="0"/>
              </a:spcBef>
              <a:spcAft>
                <a:spcPts val="0"/>
              </a:spcAft>
              <a:buNone/>
            </a:pPr>
            <a:endParaRPr lang="en-US" sz="2400" dirty="0">
              <a:effectLst/>
              <a:latin typeface="Helvetica" panose="020B0604020202020204" pitchFamily="34" charset="0"/>
              <a:ea typeface="Goudy Old Style" panose="02020502050305020303" pitchFamily="18" charset="0"/>
              <a:cs typeface="Helvetica" panose="020B0604020202020204" pitchFamily="34" charset="0"/>
            </a:endParaRPr>
          </a:p>
          <a:p>
            <a:endParaRPr lang="en-US" dirty="0"/>
          </a:p>
        </p:txBody>
      </p:sp>
      <p:sp>
        <p:nvSpPr>
          <p:cNvPr id="4" name="Title 3">
            <a:extLst>
              <a:ext uri="{FF2B5EF4-FFF2-40B4-BE49-F238E27FC236}">
                <a16:creationId xmlns:a16="http://schemas.microsoft.com/office/drawing/2014/main" id="{EEB4AAE6-5C09-41B1-B400-1CFD05098E94}"/>
              </a:ext>
            </a:extLst>
          </p:cNvPr>
          <p:cNvSpPr>
            <a:spLocks noGrp="1"/>
          </p:cNvSpPr>
          <p:nvPr>
            <p:ph type="title"/>
          </p:nvPr>
        </p:nvSpPr>
        <p:spPr/>
        <p:txBody>
          <a:bodyPr>
            <a:normAutofit fontScale="90000"/>
          </a:bodyPr>
          <a:lstStyle/>
          <a:p>
            <a:r>
              <a:rPr lang="en-US" dirty="0"/>
              <a:t>Data Sciences Analytics and</a:t>
            </a:r>
            <a:br>
              <a:rPr lang="en-US" dirty="0"/>
            </a:br>
            <a:r>
              <a:rPr lang="en-US" dirty="0"/>
              <a:t> Innovation Center</a:t>
            </a:r>
          </a:p>
        </p:txBody>
      </p:sp>
      <p:pic>
        <p:nvPicPr>
          <p:cNvPr id="2050" name="Picture 2">
            <a:extLst>
              <a:ext uri="{FF2B5EF4-FFF2-40B4-BE49-F238E27FC236}">
                <a16:creationId xmlns:a16="http://schemas.microsoft.com/office/drawing/2014/main" id="{1A5491EB-323D-475A-8856-5DF8E092B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95" t="8622" r="12802"/>
          <a:stretch/>
        </p:blipFill>
        <p:spPr bwMode="auto">
          <a:xfrm>
            <a:off x="8784219" y="1959684"/>
            <a:ext cx="2569581" cy="29386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A39D77-09AD-4366-91CF-171498719BF3}"/>
              </a:ext>
            </a:extLst>
          </p:cNvPr>
          <p:cNvSpPr txBox="1"/>
          <p:nvPr/>
        </p:nvSpPr>
        <p:spPr>
          <a:xfrm>
            <a:off x="8784219" y="5038026"/>
            <a:ext cx="914400" cy="914400"/>
          </a:xfrm>
          <a:prstGeom prst="rect">
            <a:avLst/>
          </a:prstGeom>
        </p:spPr>
        <p:txBody>
          <a:bodyPr vert="horz" wrap="none" lIns="91440" tIns="45720" rIns="91440" bIns="45720" rtlCol="0" anchor="t">
            <a:normAutofit/>
          </a:bodyPr>
          <a:lstStyle/>
          <a:p>
            <a:pPr algn="l"/>
            <a:r>
              <a:rPr lang="en-US" sz="1800" b="1" dirty="0">
                <a:latin typeface="Helvetica" panose="020B0604020202020204" pitchFamily="34" charset="0"/>
                <a:cs typeface="Helvetica" panose="020B0604020202020204" pitchFamily="34" charset="0"/>
              </a:rPr>
              <a:t>Dr. Russ </a:t>
            </a:r>
            <a:r>
              <a:rPr lang="en-US" sz="1800" b="1" dirty="0" err="1">
                <a:latin typeface="Helvetica" panose="020B0604020202020204" pitchFamily="34" charset="0"/>
                <a:cs typeface="Helvetica" panose="020B0604020202020204" pitchFamily="34" charset="0"/>
              </a:rPr>
              <a:t>Waitman</a:t>
            </a:r>
            <a:r>
              <a:rPr lang="en-US" sz="1800" b="1" dirty="0">
                <a:latin typeface="Helvetica" panose="020B0604020202020204" pitchFamily="34" charset="0"/>
                <a:cs typeface="Helvetica" panose="020B0604020202020204" pitchFamily="34" charset="0"/>
              </a:rPr>
              <a:t>,</a:t>
            </a:r>
          </a:p>
          <a:p>
            <a:pPr algn="l"/>
            <a:r>
              <a:rPr lang="en-US" sz="1800" b="0" dirty="0">
                <a:latin typeface="Helvetica" panose="020B0604020202020204" pitchFamily="34" charset="0"/>
                <a:cs typeface="Helvetica" panose="020B0604020202020204" pitchFamily="34" charset="0"/>
              </a:rPr>
              <a:t>Joint appointment </a:t>
            </a:r>
          </a:p>
          <a:p>
            <a:pPr algn="l"/>
            <a:r>
              <a:rPr lang="en-US" sz="1800" b="0" dirty="0">
                <a:latin typeface="Helvetica" panose="020B0604020202020204" pitchFamily="34" charset="0"/>
                <a:cs typeface="Helvetica" panose="020B0604020202020204" pitchFamily="34" charset="0"/>
              </a:rPr>
              <a:t>at MU and UMKC</a:t>
            </a:r>
          </a:p>
        </p:txBody>
      </p:sp>
    </p:spTree>
    <p:extLst>
      <p:ext uri="{BB962C8B-B14F-4D97-AF65-F5344CB8AC3E}">
        <p14:creationId xmlns:p14="http://schemas.microsoft.com/office/powerpoint/2010/main" val="601426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DDBF471-9EAD-4093-9E6F-DD475BEC3BD6}"/>
              </a:ext>
            </a:extLst>
          </p:cNvPr>
          <p:cNvSpPr>
            <a:spLocks noGrp="1"/>
          </p:cNvSpPr>
          <p:nvPr>
            <p:ph idx="1"/>
          </p:nvPr>
        </p:nvSpPr>
        <p:spPr/>
        <p:txBody>
          <a:bodyPr/>
          <a:lstStyle/>
          <a:p>
            <a:r>
              <a:rPr lang="en-US" dirty="0"/>
              <a:t>Aging capital infrastructure</a:t>
            </a:r>
          </a:p>
          <a:p>
            <a:pPr lvl="1"/>
            <a:r>
              <a:rPr lang="en-US" dirty="0"/>
              <a:t>25% of facilities due for replacement, another 30% nearing replacement age </a:t>
            </a:r>
          </a:p>
          <a:p>
            <a:r>
              <a:rPr lang="en-US" dirty="0"/>
              <a:t>Enrollment management</a:t>
            </a:r>
          </a:p>
          <a:p>
            <a:r>
              <a:rPr lang="en-US" dirty="0"/>
              <a:t>Declining faculty numbers</a:t>
            </a:r>
          </a:p>
        </p:txBody>
      </p:sp>
      <p:sp>
        <p:nvSpPr>
          <p:cNvPr id="4" name="Title 3">
            <a:extLst>
              <a:ext uri="{FF2B5EF4-FFF2-40B4-BE49-F238E27FC236}">
                <a16:creationId xmlns:a16="http://schemas.microsoft.com/office/drawing/2014/main" id="{8116B62A-F9E6-418A-B21D-8255BE2685A1}"/>
              </a:ext>
            </a:extLst>
          </p:cNvPr>
          <p:cNvSpPr>
            <a:spLocks noGrp="1"/>
          </p:cNvSpPr>
          <p:nvPr>
            <p:ph type="title"/>
          </p:nvPr>
        </p:nvSpPr>
        <p:spPr/>
        <p:txBody>
          <a:bodyPr/>
          <a:lstStyle/>
          <a:p>
            <a:r>
              <a:rPr lang="en-US" dirty="0"/>
              <a:t>Challenges facing UMKC</a:t>
            </a:r>
          </a:p>
        </p:txBody>
      </p:sp>
    </p:spTree>
    <p:extLst>
      <p:ext uri="{BB962C8B-B14F-4D97-AF65-F5344CB8AC3E}">
        <p14:creationId xmlns:p14="http://schemas.microsoft.com/office/powerpoint/2010/main" val="3186194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799913-E4CD-48DD-8E7E-F4D13785FB00}"/>
              </a:ext>
            </a:extLst>
          </p:cNvPr>
          <p:cNvSpPr>
            <a:spLocks noGrp="1"/>
          </p:cNvSpPr>
          <p:nvPr>
            <p:ph type="ctrTitle"/>
          </p:nvPr>
        </p:nvSpPr>
        <p:spPr>
          <a:xfrm>
            <a:off x="827567" y="2570266"/>
            <a:ext cx="10804451" cy="2159000"/>
          </a:xfrm>
        </p:spPr>
        <p:txBody>
          <a:bodyPr>
            <a:normAutofit/>
          </a:bodyPr>
          <a:lstStyle/>
          <a:p>
            <a:r>
              <a:rPr lang="en-US" dirty="0"/>
              <a:t>New Roo traditions</a:t>
            </a:r>
            <a:br>
              <a:rPr lang="en-US" dirty="0"/>
            </a:br>
            <a:endParaRPr lang="en-US" dirty="0"/>
          </a:p>
        </p:txBody>
      </p:sp>
      <p:sp>
        <p:nvSpPr>
          <p:cNvPr id="4" name="Subtitle 3">
            <a:extLst>
              <a:ext uri="{FF2B5EF4-FFF2-40B4-BE49-F238E27FC236}">
                <a16:creationId xmlns:a16="http://schemas.microsoft.com/office/drawing/2014/main" id="{04F84D4E-FFA4-435A-8606-F6E07ED10931}"/>
              </a:ext>
            </a:extLst>
          </p:cNvPr>
          <p:cNvSpPr>
            <a:spLocks noGrp="1"/>
          </p:cNvSpPr>
          <p:nvPr>
            <p:ph type="subTitle" idx="1"/>
          </p:nvPr>
        </p:nvSpPr>
        <p:spPr/>
        <p:txBody>
          <a:bodyPr/>
          <a:lstStyle/>
          <a:p>
            <a:r>
              <a:rPr lang="en-US" dirty="0"/>
              <a:t>Creating community and sense of belonging with a unique UMKC twist</a:t>
            </a:r>
          </a:p>
        </p:txBody>
      </p:sp>
    </p:spTree>
    <p:extLst>
      <p:ext uri="{BB962C8B-B14F-4D97-AF65-F5344CB8AC3E}">
        <p14:creationId xmlns:p14="http://schemas.microsoft.com/office/powerpoint/2010/main" val="1963245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AA60-8D02-DB4D-9893-B4AD8F5BBA57}"/>
              </a:ext>
            </a:extLst>
          </p:cNvPr>
          <p:cNvSpPr>
            <a:spLocks noGrp="1"/>
          </p:cNvSpPr>
          <p:nvPr>
            <p:ph type="title"/>
          </p:nvPr>
        </p:nvSpPr>
        <p:spPr>
          <a:xfrm>
            <a:off x="1357744" y="154925"/>
            <a:ext cx="9535333" cy="1325563"/>
          </a:xfrm>
        </p:spPr>
        <p:txBody>
          <a:bodyPr/>
          <a:lstStyle/>
          <a:p>
            <a:r>
              <a:rPr lang="en-US" dirty="0"/>
              <a:t>UMKC Forward investments</a:t>
            </a:r>
          </a:p>
        </p:txBody>
      </p:sp>
      <p:sp>
        <p:nvSpPr>
          <p:cNvPr id="3" name="Content Placeholder 2">
            <a:extLst>
              <a:ext uri="{FF2B5EF4-FFF2-40B4-BE49-F238E27FC236}">
                <a16:creationId xmlns:a16="http://schemas.microsoft.com/office/drawing/2014/main" id="{4D22251A-26A3-7342-91A7-2C724FCC72C6}"/>
              </a:ext>
            </a:extLst>
          </p:cNvPr>
          <p:cNvSpPr>
            <a:spLocks noGrp="1"/>
          </p:cNvSpPr>
          <p:nvPr>
            <p:ph idx="1"/>
          </p:nvPr>
        </p:nvSpPr>
        <p:spPr>
          <a:xfrm>
            <a:off x="1785771" y="3045900"/>
            <a:ext cx="3323740" cy="2865120"/>
          </a:xfrm>
        </p:spPr>
        <p:txBody>
          <a:bodyPr>
            <a:noAutofit/>
          </a:bodyPr>
          <a:lstStyle/>
          <a:p>
            <a:pPr>
              <a:lnSpc>
                <a:spcPct val="150000"/>
              </a:lnSpc>
            </a:pPr>
            <a:r>
              <a:rPr lang="en-US" sz="1900" dirty="0"/>
              <a:t>Student Success</a:t>
            </a:r>
          </a:p>
          <a:p>
            <a:pPr>
              <a:lnSpc>
                <a:spcPct val="150000"/>
              </a:lnSpc>
            </a:pPr>
            <a:r>
              <a:rPr lang="en-US" sz="1900" dirty="0"/>
              <a:t>Faculty Development</a:t>
            </a:r>
          </a:p>
          <a:p>
            <a:pPr>
              <a:lnSpc>
                <a:spcPct val="150000"/>
              </a:lnSpc>
            </a:pPr>
            <a:r>
              <a:rPr lang="en-US" sz="1900" dirty="0"/>
              <a:t>Research Excellence</a:t>
            </a:r>
          </a:p>
          <a:p>
            <a:pPr>
              <a:lnSpc>
                <a:spcPct val="150000"/>
              </a:lnSpc>
            </a:pPr>
            <a:r>
              <a:rPr lang="en-US" sz="1900" dirty="0"/>
              <a:t>Career Expansion</a:t>
            </a:r>
          </a:p>
          <a:p>
            <a:pPr>
              <a:lnSpc>
                <a:spcPct val="150000"/>
              </a:lnSpc>
            </a:pPr>
            <a:r>
              <a:rPr lang="en-US" sz="1900" dirty="0"/>
              <a:t>Community Engagement</a:t>
            </a:r>
          </a:p>
        </p:txBody>
      </p:sp>
      <p:sp>
        <p:nvSpPr>
          <p:cNvPr id="5" name="Text Placeholder 4">
            <a:extLst>
              <a:ext uri="{FF2B5EF4-FFF2-40B4-BE49-F238E27FC236}">
                <a16:creationId xmlns:a16="http://schemas.microsoft.com/office/drawing/2014/main" id="{ABAD0A17-2159-4645-AF85-BBFCE3DA1641}"/>
              </a:ext>
            </a:extLst>
          </p:cNvPr>
          <p:cNvSpPr>
            <a:spLocks noGrp="1"/>
          </p:cNvSpPr>
          <p:nvPr>
            <p:ph type="body" idx="4294967295"/>
          </p:nvPr>
        </p:nvSpPr>
        <p:spPr>
          <a:xfrm>
            <a:off x="1785771" y="2045639"/>
            <a:ext cx="3670633" cy="856952"/>
          </a:xfrm>
          <a:solidFill>
            <a:schemeClr val="tx2"/>
          </a:solidFill>
        </p:spPr>
        <p:txBody>
          <a:bodyPr anchor="ctr">
            <a:noAutofit/>
          </a:bodyPr>
          <a:lstStyle/>
          <a:p>
            <a:pPr marL="0" indent="0" algn="ctr">
              <a:lnSpc>
                <a:spcPct val="100000"/>
              </a:lnSpc>
              <a:buNone/>
            </a:pPr>
            <a:r>
              <a:rPr lang="en-US" sz="2000" dirty="0">
                <a:solidFill>
                  <a:schemeClr val="bg1"/>
                </a:solidFill>
              </a:rPr>
              <a:t>To invest in</a:t>
            </a:r>
            <a:br>
              <a:rPr lang="en-US" sz="2000" dirty="0">
                <a:solidFill>
                  <a:schemeClr val="bg1"/>
                </a:solidFill>
              </a:rPr>
            </a:br>
            <a:r>
              <a:rPr lang="en-US" sz="2000" dirty="0">
                <a:solidFill>
                  <a:schemeClr val="bg1"/>
                </a:solidFill>
              </a:rPr>
              <a:t>strategic initiatives:</a:t>
            </a:r>
          </a:p>
        </p:txBody>
      </p:sp>
      <p:sp>
        <p:nvSpPr>
          <p:cNvPr id="7" name="Content Placeholder 6">
            <a:extLst>
              <a:ext uri="{FF2B5EF4-FFF2-40B4-BE49-F238E27FC236}">
                <a16:creationId xmlns:a16="http://schemas.microsoft.com/office/drawing/2014/main" id="{8F7E65E6-7D33-5043-8C84-196854CB383E}"/>
              </a:ext>
            </a:extLst>
          </p:cNvPr>
          <p:cNvSpPr>
            <a:spLocks noGrp="1"/>
          </p:cNvSpPr>
          <p:nvPr>
            <p:ph sz="quarter" idx="4294967295"/>
          </p:nvPr>
        </p:nvSpPr>
        <p:spPr>
          <a:xfrm>
            <a:off x="7082488" y="3045900"/>
            <a:ext cx="3427857" cy="2865120"/>
          </a:xfrm>
        </p:spPr>
        <p:txBody>
          <a:bodyPr>
            <a:normAutofit/>
          </a:bodyPr>
          <a:lstStyle/>
          <a:p>
            <a:pPr>
              <a:lnSpc>
                <a:spcPct val="160000"/>
              </a:lnSpc>
            </a:pPr>
            <a:r>
              <a:rPr lang="en-US" sz="1900" dirty="0"/>
              <a:t>Internal Realignment</a:t>
            </a:r>
          </a:p>
          <a:p>
            <a:pPr>
              <a:lnSpc>
                <a:spcPct val="160000"/>
              </a:lnSpc>
            </a:pPr>
            <a:r>
              <a:rPr lang="en-US" sz="1900" dirty="0"/>
              <a:t>Philanthropy</a:t>
            </a:r>
          </a:p>
          <a:p>
            <a:pPr>
              <a:lnSpc>
                <a:spcPct val="160000"/>
              </a:lnSpc>
            </a:pPr>
            <a:r>
              <a:rPr lang="en-US" sz="1900" dirty="0"/>
              <a:t>Grants</a:t>
            </a:r>
          </a:p>
          <a:p>
            <a:pPr>
              <a:lnSpc>
                <a:spcPct val="160000"/>
              </a:lnSpc>
            </a:pPr>
            <a:r>
              <a:rPr lang="en-US" sz="1900" dirty="0"/>
              <a:t>Increase net tuition revenue</a:t>
            </a:r>
          </a:p>
          <a:p>
            <a:pPr>
              <a:lnSpc>
                <a:spcPct val="160000"/>
              </a:lnSpc>
            </a:pPr>
            <a:r>
              <a:rPr lang="en-US" sz="1900" dirty="0"/>
              <a:t>Academic unit realignment</a:t>
            </a:r>
          </a:p>
        </p:txBody>
      </p:sp>
      <p:sp>
        <p:nvSpPr>
          <p:cNvPr id="8" name="Text Placeholder 4">
            <a:extLst>
              <a:ext uri="{FF2B5EF4-FFF2-40B4-BE49-F238E27FC236}">
                <a16:creationId xmlns:a16="http://schemas.microsoft.com/office/drawing/2014/main" id="{EC17F17D-C7EF-49B4-993C-DB7A3AE7D062}"/>
              </a:ext>
            </a:extLst>
          </p:cNvPr>
          <p:cNvSpPr txBox="1">
            <a:spLocks/>
          </p:cNvSpPr>
          <p:nvPr/>
        </p:nvSpPr>
        <p:spPr>
          <a:xfrm>
            <a:off x="6961099" y="2045639"/>
            <a:ext cx="3670633" cy="856952"/>
          </a:xfrm>
          <a:prstGeom prst="rect">
            <a:avLst/>
          </a:prstGeom>
          <a:solidFill>
            <a:schemeClr val="tx2"/>
          </a:solidFill>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000" dirty="0">
                <a:solidFill>
                  <a:schemeClr val="bg1"/>
                </a:solidFill>
              </a:rPr>
              <a:t>Identify</a:t>
            </a:r>
            <a:br>
              <a:rPr lang="en-US" sz="2000" dirty="0">
                <a:solidFill>
                  <a:schemeClr val="bg1"/>
                </a:solidFill>
              </a:rPr>
            </a:br>
            <a:r>
              <a:rPr lang="en-US" sz="2000" dirty="0">
                <a:solidFill>
                  <a:schemeClr val="bg1"/>
                </a:solidFill>
              </a:rPr>
              <a:t>resources:</a:t>
            </a:r>
          </a:p>
        </p:txBody>
      </p:sp>
    </p:spTree>
    <p:extLst>
      <p:ext uri="{BB962C8B-B14F-4D97-AF65-F5344CB8AC3E}">
        <p14:creationId xmlns:p14="http://schemas.microsoft.com/office/powerpoint/2010/main" val="1913710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A7CEA7-1B94-43FE-A942-D5E237ACE059}"/>
              </a:ext>
            </a:extLst>
          </p:cNvPr>
          <p:cNvSpPr>
            <a:spLocks noGrp="1"/>
          </p:cNvSpPr>
          <p:nvPr>
            <p:ph idx="1"/>
          </p:nvPr>
        </p:nvSpPr>
        <p:spPr/>
        <p:txBody>
          <a:bodyPr/>
          <a:lstStyle/>
          <a:p>
            <a:endParaRPr lang="en-US"/>
          </a:p>
        </p:txBody>
      </p:sp>
      <p:sp>
        <p:nvSpPr>
          <p:cNvPr id="3" name="Date Placeholder 2">
            <a:extLst>
              <a:ext uri="{FF2B5EF4-FFF2-40B4-BE49-F238E27FC236}">
                <a16:creationId xmlns:a16="http://schemas.microsoft.com/office/drawing/2014/main" id="{690B45A0-126B-41AF-A2B2-7A534D5964D0}"/>
              </a:ext>
            </a:extLst>
          </p:cNvPr>
          <p:cNvSpPr>
            <a:spLocks noGrp="1"/>
          </p:cNvSpPr>
          <p:nvPr>
            <p:ph type="dt" sz="half" idx="10"/>
          </p:nvPr>
        </p:nvSpPr>
        <p:spPr/>
        <p:txBody>
          <a:bodyPr/>
          <a:lstStyle/>
          <a:p>
            <a:fld id="{5AE93ABC-BA4F-FD47-A9EB-7E13658FF6B7}" type="datetime1">
              <a:rPr lang="en-US" smtClean="0"/>
              <a:t>8/27/2021</a:t>
            </a:fld>
            <a:endParaRPr lang="en-US" dirty="0"/>
          </a:p>
        </p:txBody>
      </p:sp>
      <p:sp>
        <p:nvSpPr>
          <p:cNvPr id="4" name="Title 3">
            <a:extLst>
              <a:ext uri="{FF2B5EF4-FFF2-40B4-BE49-F238E27FC236}">
                <a16:creationId xmlns:a16="http://schemas.microsoft.com/office/drawing/2014/main" id="{9167BF4F-4B6A-4FCA-8559-9F5EF0CD8881}"/>
              </a:ext>
            </a:extLst>
          </p:cNvPr>
          <p:cNvSpPr>
            <a:spLocks noGrp="1"/>
          </p:cNvSpPr>
          <p:nvPr>
            <p:ph type="title"/>
          </p:nvPr>
        </p:nvSpPr>
        <p:spPr/>
        <p:txBody>
          <a:bodyPr/>
          <a:lstStyle/>
          <a:p>
            <a:endParaRPr lang="en-US"/>
          </a:p>
        </p:txBody>
      </p:sp>
      <p:pic>
        <p:nvPicPr>
          <p:cNvPr id="5" name="Picture 2" descr="May be an image of outdoors">
            <a:extLst>
              <a:ext uri="{FF2B5EF4-FFF2-40B4-BE49-F238E27FC236}">
                <a16:creationId xmlns:a16="http://schemas.microsoft.com/office/drawing/2014/main" id="{638992C7-46D9-4053-8F2D-D4BAF6463B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5" b="1"/>
          <a:stretch/>
        </p:blipFill>
        <p:spPr bwMode="auto">
          <a:xfrm>
            <a:off x="457200" y="359582"/>
            <a:ext cx="11277600" cy="616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834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taking a selfie with a statue of a kangaroo&#10;&#10;Description automatically generated with medium confidence">
            <a:extLst>
              <a:ext uri="{FF2B5EF4-FFF2-40B4-BE49-F238E27FC236}">
                <a16:creationId xmlns:a16="http://schemas.microsoft.com/office/drawing/2014/main" id="{E6A356AF-EA96-4E68-B92C-03E384B6EFDB}"/>
              </a:ext>
            </a:extLst>
          </p:cNvPr>
          <p:cNvPicPr>
            <a:picLocks noGrp="1" noChangeAspect="1"/>
          </p:cNvPicPr>
          <p:nvPr>
            <p:ph idx="1"/>
          </p:nvPr>
        </p:nvPicPr>
        <p:blipFill rotWithShape="1">
          <a:blip r:embed="rId2"/>
          <a:srcRect l="696" t="1953" b="616"/>
          <a:stretch/>
        </p:blipFill>
        <p:spPr>
          <a:xfrm>
            <a:off x="164276" y="225631"/>
            <a:ext cx="11863448" cy="6495844"/>
          </a:xfrm>
        </p:spPr>
      </p:pic>
      <p:sp>
        <p:nvSpPr>
          <p:cNvPr id="3" name="Date Placeholder 2">
            <a:extLst>
              <a:ext uri="{FF2B5EF4-FFF2-40B4-BE49-F238E27FC236}">
                <a16:creationId xmlns:a16="http://schemas.microsoft.com/office/drawing/2014/main" id="{3E399220-E714-497C-A70F-038D44C9B06F}"/>
              </a:ext>
            </a:extLst>
          </p:cNvPr>
          <p:cNvSpPr>
            <a:spLocks noGrp="1"/>
          </p:cNvSpPr>
          <p:nvPr>
            <p:ph type="dt" sz="half" idx="10"/>
          </p:nvPr>
        </p:nvSpPr>
        <p:spPr/>
        <p:txBody>
          <a:bodyPr/>
          <a:lstStyle/>
          <a:p>
            <a:fld id="{5AE93ABC-BA4F-FD47-A9EB-7E13658FF6B7}" type="datetime1">
              <a:rPr lang="en-US" smtClean="0"/>
              <a:t>8/27/2021</a:t>
            </a:fld>
            <a:endParaRPr lang="en-US" dirty="0"/>
          </a:p>
        </p:txBody>
      </p:sp>
    </p:spTree>
    <p:extLst>
      <p:ext uri="{BB962C8B-B14F-4D97-AF65-F5344CB8AC3E}">
        <p14:creationId xmlns:p14="http://schemas.microsoft.com/office/powerpoint/2010/main" val="4028248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grass, stadium&#10;&#10;Description automatically generated">
            <a:extLst>
              <a:ext uri="{FF2B5EF4-FFF2-40B4-BE49-F238E27FC236}">
                <a16:creationId xmlns:a16="http://schemas.microsoft.com/office/drawing/2014/main" id="{86E972BD-AB64-482E-AD67-8C8F709EBAC8}"/>
              </a:ext>
            </a:extLst>
          </p:cNvPr>
          <p:cNvPicPr>
            <a:picLocks noChangeAspect="1"/>
          </p:cNvPicPr>
          <p:nvPr/>
        </p:nvPicPr>
        <p:blipFill rotWithShape="1">
          <a:blip r:embed="rId2"/>
          <a:srcRect l="2528" t="6284" r="5970"/>
          <a:stretch/>
        </p:blipFill>
        <p:spPr>
          <a:xfrm>
            <a:off x="100308" y="204876"/>
            <a:ext cx="6906548" cy="4829162"/>
          </a:xfrm>
          <a:prstGeom prst="rect">
            <a:avLst/>
          </a:prstGeom>
        </p:spPr>
      </p:pic>
      <p:pic>
        <p:nvPicPr>
          <p:cNvPr id="3076" name="Picture 4" descr="May be an image of one or more people">
            <a:extLst>
              <a:ext uri="{FF2B5EF4-FFF2-40B4-BE49-F238E27FC236}">
                <a16:creationId xmlns:a16="http://schemas.microsoft.com/office/drawing/2014/main" id="{96550443-FA05-4EEB-954C-B5C3B9EA3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001" y="2754533"/>
            <a:ext cx="5849691" cy="389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918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mage of 1 person">
            <a:extLst>
              <a:ext uri="{FF2B5EF4-FFF2-40B4-BE49-F238E27FC236}">
                <a16:creationId xmlns:a16="http://schemas.microsoft.com/office/drawing/2014/main" id="{457F1E3D-0A8C-4093-83B1-7B00DE1F1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85" y="138441"/>
            <a:ext cx="8072441" cy="45444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1 person">
            <a:extLst>
              <a:ext uri="{FF2B5EF4-FFF2-40B4-BE49-F238E27FC236}">
                <a16:creationId xmlns:a16="http://schemas.microsoft.com/office/drawing/2014/main" id="{7F85BB85-B1BF-4D26-824A-58C4CCD1B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515" y="2614124"/>
            <a:ext cx="3670204" cy="20177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y be an image of 1 person and flower">
            <a:extLst>
              <a:ext uri="{FF2B5EF4-FFF2-40B4-BE49-F238E27FC236}">
                <a16:creationId xmlns:a16="http://schemas.microsoft.com/office/drawing/2014/main" id="{45116D54-DE44-421A-849A-2D2EB7D82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35" b="7086"/>
          <a:stretch/>
        </p:blipFill>
        <p:spPr bwMode="auto">
          <a:xfrm>
            <a:off x="7772470" y="4770071"/>
            <a:ext cx="4357373" cy="2017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y be an image of 3 people, people standing and outdoors">
            <a:extLst>
              <a:ext uri="{FF2B5EF4-FFF2-40B4-BE49-F238E27FC236}">
                <a16:creationId xmlns:a16="http://schemas.microsoft.com/office/drawing/2014/main" id="{541E59B8-7284-4FA6-A6C3-4D23D7152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18" y="4770071"/>
            <a:ext cx="4280128" cy="2087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ay be an image of 1 person and standing">
            <a:extLst>
              <a:ext uri="{FF2B5EF4-FFF2-40B4-BE49-F238E27FC236}">
                <a16:creationId xmlns:a16="http://schemas.microsoft.com/office/drawing/2014/main" id="{01978DA5-B5E0-4989-8F9F-3CD7AC14EA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26" t="4405" r="14026"/>
          <a:stretch/>
        </p:blipFill>
        <p:spPr bwMode="auto">
          <a:xfrm>
            <a:off x="4541633" y="4770071"/>
            <a:ext cx="3108734" cy="2069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y be an image of 2 people, people standing and indoor">
            <a:extLst>
              <a:ext uri="{FF2B5EF4-FFF2-40B4-BE49-F238E27FC236}">
                <a16:creationId xmlns:a16="http://schemas.microsoft.com/office/drawing/2014/main" id="{2045D5DE-8C78-4641-AC33-5EDECC239D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88" r="3683"/>
          <a:stretch/>
        </p:blipFill>
        <p:spPr bwMode="auto">
          <a:xfrm>
            <a:off x="8401391" y="138441"/>
            <a:ext cx="3728453" cy="224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459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B1687-3DE3-4977-A80B-C05EBA8836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 r="1" b="1"/>
          <a:stretch/>
        </p:blipFill>
        <p:spPr bwMode="auto">
          <a:xfrm>
            <a:off x="203488" y="262753"/>
            <a:ext cx="11785023" cy="633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66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70F736A5-FA27-42B4-AC40-D2465539EE7D">
            <a:extLst>
              <a:ext uri="{FF2B5EF4-FFF2-40B4-BE49-F238E27FC236}">
                <a16:creationId xmlns:a16="http://schemas.microsoft.com/office/drawing/2014/main" id="{9B661341-6D49-4F46-A978-F014ACD73724}"/>
              </a:ext>
            </a:extLst>
          </p:cNvPr>
          <p:cNvPicPr>
            <a:picLocks noChangeAspect="1"/>
          </p:cNvPicPr>
          <p:nvPr/>
        </p:nvPicPr>
        <p:blipFill rotWithShape="1">
          <a:blip r:embed="rId2">
            <a:extLst>
              <a:ext uri="{28A0092B-C50C-407E-A947-70E740481C1C}">
                <a14:useLocalDpi xmlns:a14="http://schemas.microsoft.com/office/drawing/2010/main" val="0"/>
              </a:ext>
            </a:extLst>
          </a:blip>
          <a:srcRect l="14007"/>
          <a:stretch/>
        </p:blipFill>
        <p:spPr bwMode="auto">
          <a:xfrm rot="5400000">
            <a:off x="360711" y="-248079"/>
            <a:ext cx="4247384" cy="4743542"/>
          </a:xfrm>
          <a:prstGeom prst="rect">
            <a:avLst/>
          </a:prstGeom>
        </p:spPr>
      </p:pic>
      <p:pic>
        <p:nvPicPr>
          <p:cNvPr id="8" name="AAB1A968-B84F-4205-85FC-CBE7DA6113B6">
            <a:extLst>
              <a:ext uri="{FF2B5EF4-FFF2-40B4-BE49-F238E27FC236}">
                <a16:creationId xmlns:a16="http://schemas.microsoft.com/office/drawing/2014/main" id="{D2D6400C-2F90-40B5-8583-E469B5AF6F36}"/>
              </a:ext>
            </a:extLst>
          </p:cNvPr>
          <p:cNvPicPr/>
          <p:nvPr/>
        </p:nvPicPr>
        <p:blipFill rotWithShape="1">
          <a:blip r:embed="rId3">
            <a:extLst>
              <a:ext uri="{28A0092B-C50C-407E-A947-70E740481C1C}">
                <a14:useLocalDpi xmlns:a14="http://schemas.microsoft.com/office/drawing/2010/main" val="0"/>
              </a:ext>
            </a:extLst>
          </a:blip>
          <a:srcRect l="5150"/>
          <a:stretch/>
        </p:blipFill>
        <p:spPr bwMode="auto">
          <a:xfrm>
            <a:off x="2099733" y="4349604"/>
            <a:ext cx="1627718" cy="2051050"/>
          </a:xfrm>
          <a:prstGeom prst="rect">
            <a:avLst/>
          </a:prstGeom>
        </p:spPr>
      </p:pic>
      <p:pic>
        <p:nvPicPr>
          <p:cNvPr id="9" name="65F0A56B-8238-47F7-A6B6-F88B7D56A812">
            <a:extLst>
              <a:ext uri="{FF2B5EF4-FFF2-40B4-BE49-F238E27FC236}">
                <a16:creationId xmlns:a16="http://schemas.microsoft.com/office/drawing/2014/main" id="{CA962661-8FFB-4F7E-8709-70D8837719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75427" y="2276528"/>
            <a:ext cx="2441575" cy="1665288"/>
          </a:xfrm>
          <a:prstGeom prst="rect">
            <a:avLst/>
          </a:prstGeom>
          <a:ln>
            <a:noFill/>
          </a:ln>
          <a:effectLst>
            <a:outerShdw blurRad="292100" dist="139700" dir="2700000" algn="tl" rotWithShape="0">
              <a:srgbClr val="333333">
                <a:alpha val="65000"/>
              </a:srgbClr>
            </a:outerShdw>
          </a:effectLst>
        </p:spPr>
      </p:pic>
      <p:pic>
        <p:nvPicPr>
          <p:cNvPr id="5" name="DA0608D4-B5B2-4D78-971B-DDA76E9F37CA">
            <a:extLst>
              <a:ext uri="{FF2B5EF4-FFF2-40B4-BE49-F238E27FC236}">
                <a16:creationId xmlns:a16="http://schemas.microsoft.com/office/drawing/2014/main" id="{73F8BF94-CBD6-497D-B455-3A7674DF56A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86588" y="4028135"/>
            <a:ext cx="2441575" cy="2693988"/>
          </a:xfrm>
          <a:prstGeom prst="rect">
            <a:avLst/>
          </a:prstGeom>
        </p:spPr>
      </p:pic>
      <p:pic>
        <p:nvPicPr>
          <p:cNvPr id="10" name="A8AEE945-EAAF-41E2-A950-799D0DF99298">
            <a:extLst>
              <a:ext uri="{FF2B5EF4-FFF2-40B4-BE49-F238E27FC236}">
                <a16:creationId xmlns:a16="http://schemas.microsoft.com/office/drawing/2014/main" id="{D0832D5B-E73F-4588-8C91-D48A222FE0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4054" y="4540169"/>
            <a:ext cx="2993390" cy="2317831"/>
          </a:xfrm>
          <a:prstGeom prst="rect">
            <a:avLst/>
          </a:prstGeom>
        </p:spPr>
      </p:pic>
      <p:pic>
        <p:nvPicPr>
          <p:cNvPr id="13" name="07312BE6-E386-4CAB-A9A8-B40DB5231E57">
            <a:extLst>
              <a:ext uri="{FF2B5EF4-FFF2-40B4-BE49-F238E27FC236}">
                <a16:creationId xmlns:a16="http://schemas.microsoft.com/office/drawing/2014/main" id="{C9BA65FE-B2BC-4FDB-A0B3-C5EE42B20E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00808" y="994688"/>
            <a:ext cx="4743542" cy="3484441"/>
          </a:xfrm>
          <a:prstGeom prst="rect">
            <a:avLst/>
          </a:prstGeom>
        </p:spPr>
      </p:pic>
      <p:pic>
        <p:nvPicPr>
          <p:cNvPr id="7" name="F40849F5-697B-41EB-B5F7-7A79A2670E43">
            <a:extLst>
              <a:ext uri="{FF2B5EF4-FFF2-40B4-BE49-F238E27FC236}">
                <a16:creationId xmlns:a16="http://schemas.microsoft.com/office/drawing/2014/main" id="{A5417F6F-FA91-48FE-A955-8AFFE141B76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413172" y="5375129"/>
            <a:ext cx="2252663" cy="1333500"/>
          </a:xfrm>
          <a:prstGeom prst="rect">
            <a:avLst/>
          </a:prstGeom>
        </p:spPr>
      </p:pic>
      <p:pic>
        <p:nvPicPr>
          <p:cNvPr id="6" name="9121463C-DECA-4FAE-96C9-7D6DB3380332">
            <a:extLst>
              <a:ext uri="{FF2B5EF4-FFF2-40B4-BE49-F238E27FC236}">
                <a16:creationId xmlns:a16="http://schemas.microsoft.com/office/drawing/2014/main" id="{44E2A03F-50BC-4D31-B5C8-FD7B678FEBA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525971" y="524921"/>
            <a:ext cx="1687513" cy="1665288"/>
          </a:xfrm>
          <a:prstGeom prst="rect">
            <a:avLst/>
          </a:prstGeom>
          <a:ln>
            <a:noFill/>
          </a:ln>
          <a:effectLst>
            <a:outerShdw blurRad="292100" dist="139700" dir="2700000" algn="tl" rotWithShape="0">
              <a:srgbClr val="333333">
                <a:alpha val="65000"/>
              </a:srgbClr>
            </a:outerShdw>
          </a:effectLst>
        </p:spPr>
      </p:pic>
      <p:pic>
        <p:nvPicPr>
          <p:cNvPr id="12" name="8A662158-D178-4A27-A206-B2A85510B6AC">
            <a:extLst>
              <a:ext uri="{FF2B5EF4-FFF2-40B4-BE49-F238E27FC236}">
                <a16:creationId xmlns:a16="http://schemas.microsoft.com/office/drawing/2014/main" id="{0810E0BD-A668-4A2D-865C-039E70D9F414}"/>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388833" y="3855497"/>
            <a:ext cx="2252663" cy="1482725"/>
          </a:xfrm>
          <a:prstGeom prst="rect">
            <a:avLst/>
          </a:prstGeom>
        </p:spPr>
      </p:pic>
    </p:spTree>
    <p:extLst>
      <p:ext uri="{BB962C8B-B14F-4D97-AF65-F5344CB8AC3E}">
        <p14:creationId xmlns:p14="http://schemas.microsoft.com/office/powerpoint/2010/main" val="2738025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799913-E4CD-48DD-8E7E-F4D13785FB00}"/>
              </a:ext>
            </a:extLst>
          </p:cNvPr>
          <p:cNvSpPr>
            <a:spLocks noGrp="1"/>
          </p:cNvSpPr>
          <p:nvPr>
            <p:ph type="ctrTitle"/>
          </p:nvPr>
        </p:nvSpPr>
        <p:spPr>
          <a:xfrm>
            <a:off x="827567" y="2570266"/>
            <a:ext cx="10804451" cy="2159000"/>
          </a:xfrm>
        </p:spPr>
        <p:txBody>
          <a:bodyPr>
            <a:normAutofit/>
          </a:bodyPr>
          <a:lstStyle/>
          <a:p>
            <a:r>
              <a:rPr lang="en-US" dirty="0"/>
              <a:t>The End</a:t>
            </a:r>
          </a:p>
        </p:txBody>
      </p:sp>
    </p:spTree>
    <p:extLst>
      <p:ext uri="{BB962C8B-B14F-4D97-AF65-F5344CB8AC3E}">
        <p14:creationId xmlns:p14="http://schemas.microsoft.com/office/powerpoint/2010/main" val="2574506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747B09-2407-5F49-B6BD-5F01417B72C3}"/>
              </a:ext>
            </a:extLst>
          </p:cNvPr>
          <p:cNvPicPr>
            <a:picLocks noGrp="1" noChangeAspect="1"/>
          </p:cNvPicPr>
          <p:nvPr>
            <p:ph idx="1"/>
          </p:nvPr>
        </p:nvPicPr>
        <p:blipFill>
          <a:blip r:embed="rId2"/>
          <a:stretch>
            <a:fillRect/>
          </a:stretch>
        </p:blipFill>
        <p:spPr>
          <a:xfrm>
            <a:off x="690838" y="2100182"/>
            <a:ext cx="5205984" cy="3986784"/>
          </a:xfrm>
        </p:spPr>
      </p:pic>
      <p:sp>
        <p:nvSpPr>
          <p:cNvPr id="21" name="Title 3">
            <a:extLst>
              <a:ext uri="{FF2B5EF4-FFF2-40B4-BE49-F238E27FC236}">
                <a16:creationId xmlns:a16="http://schemas.microsoft.com/office/drawing/2014/main" id="{2F5BA728-F0A7-8943-9D9B-F332A9777157}"/>
              </a:ext>
            </a:extLst>
          </p:cNvPr>
          <p:cNvSpPr>
            <a:spLocks noGrp="1"/>
          </p:cNvSpPr>
          <p:nvPr>
            <p:ph type="title"/>
          </p:nvPr>
        </p:nvSpPr>
        <p:spPr/>
        <p:txBody>
          <a:bodyPr>
            <a:normAutofit fontScale="90000"/>
          </a:bodyPr>
          <a:lstStyle/>
          <a:p>
            <a:r>
              <a:rPr lang="en-US" dirty="0"/>
              <a:t>No. 1: Student Success = </a:t>
            </a:r>
            <a:br>
              <a:rPr lang="en-US" dirty="0"/>
            </a:br>
            <a:r>
              <a:rPr lang="en-US" dirty="0"/>
              <a:t>UMKC Professional Mobility Escalators</a:t>
            </a:r>
          </a:p>
        </p:txBody>
      </p:sp>
      <p:sp>
        <p:nvSpPr>
          <p:cNvPr id="3" name="Text Placeholder 2">
            <a:extLst>
              <a:ext uri="{FF2B5EF4-FFF2-40B4-BE49-F238E27FC236}">
                <a16:creationId xmlns:a16="http://schemas.microsoft.com/office/drawing/2014/main" id="{FE469424-AA29-6241-88B9-EBADC1FF1223}"/>
              </a:ext>
            </a:extLst>
          </p:cNvPr>
          <p:cNvSpPr>
            <a:spLocks noGrp="1"/>
          </p:cNvSpPr>
          <p:nvPr>
            <p:ph type="body" sz="half" idx="4294967295"/>
          </p:nvPr>
        </p:nvSpPr>
        <p:spPr>
          <a:xfrm>
            <a:off x="6551199" y="1796731"/>
            <a:ext cx="5135562" cy="1632269"/>
          </a:xfrm>
        </p:spPr>
        <p:txBody>
          <a:bodyPr>
            <a:normAutofit fontScale="77500" lnSpcReduction="20000"/>
          </a:bodyPr>
          <a:lstStyle/>
          <a:p>
            <a:pPr marL="0" indent="0">
              <a:buNone/>
            </a:pPr>
            <a:r>
              <a:rPr lang="en-US" sz="2000" b="1" dirty="0">
                <a:cs typeface="Arial" panose="020B0604020202020204" pitchFamily="34" charset="0"/>
              </a:rPr>
              <a:t>Our answer to the question: </a:t>
            </a:r>
          </a:p>
          <a:p>
            <a:pPr marL="0" indent="0">
              <a:lnSpc>
                <a:spcPct val="120000"/>
              </a:lnSpc>
              <a:buNone/>
            </a:pPr>
            <a:r>
              <a:rPr lang="en-US" sz="2200" dirty="0"/>
              <a:t>How can we engineer the college experience, so students attain their educational and career dreams more quickly and achieve their goal of good paying professions?</a:t>
            </a:r>
          </a:p>
        </p:txBody>
      </p:sp>
      <p:sp>
        <p:nvSpPr>
          <p:cNvPr id="7" name="Pentagon 6">
            <a:extLst>
              <a:ext uri="{FF2B5EF4-FFF2-40B4-BE49-F238E27FC236}">
                <a16:creationId xmlns:a16="http://schemas.microsoft.com/office/drawing/2014/main" id="{CE82C047-CF8F-5346-A427-4784757E86F0}"/>
              </a:ext>
            </a:extLst>
          </p:cNvPr>
          <p:cNvSpPr/>
          <p:nvPr/>
        </p:nvSpPr>
        <p:spPr>
          <a:xfrm>
            <a:off x="6646591" y="5767842"/>
            <a:ext cx="755204" cy="37407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4</a:t>
            </a:r>
          </a:p>
        </p:txBody>
      </p:sp>
      <p:sp>
        <p:nvSpPr>
          <p:cNvPr id="8" name="TextBox 7">
            <a:extLst>
              <a:ext uri="{FF2B5EF4-FFF2-40B4-BE49-F238E27FC236}">
                <a16:creationId xmlns:a16="http://schemas.microsoft.com/office/drawing/2014/main" id="{E5E34624-8D3E-3548-A256-694CC955BAD2}"/>
              </a:ext>
            </a:extLst>
          </p:cNvPr>
          <p:cNvSpPr txBox="1"/>
          <p:nvPr/>
        </p:nvSpPr>
        <p:spPr>
          <a:xfrm>
            <a:off x="6551199" y="3693464"/>
            <a:ext cx="486503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First 4 Professional Mobility tracks:</a:t>
            </a:r>
          </a:p>
        </p:txBody>
      </p:sp>
      <p:sp>
        <p:nvSpPr>
          <p:cNvPr id="9" name="Rectangle 8">
            <a:extLst>
              <a:ext uri="{FF2B5EF4-FFF2-40B4-BE49-F238E27FC236}">
                <a16:creationId xmlns:a16="http://schemas.microsoft.com/office/drawing/2014/main" id="{F43BC128-088A-5E48-B855-06760FD709B2}"/>
              </a:ext>
            </a:extLst>
          </p:cNvPr>
          <p:cNvSpPr/>
          <p:nvPr/>
        </p:nvSpPr>
        <p:spPr>
          <a:xfrm>
            <a:off x="7512500" y="5770212"/>
            <a:ext cx="3903732" cy="369332"/>
          </a:xfrm>
          <a:prstGeom prst="rect">
            <a:avLst/>
          </a:prstGeom>
        </p:spPr>
        <p:txBody>
          <a:bodyPr wrap="square">
            <a:spAutoFit/>
          </a:bodyPr>
          <a:lstStyle/>
          <a:p>
            <a:r>
              <a:rPr lang="en-US" dirty="0"/>
              <a:t>Law and Justice</a:t>
            </a:r>
          </a:p>
        </p:txBody>
      </p:sp>
      <p:sp>
        <p:nvSpPr>
          <p:cNvPr id="10" name="Pentagon 9">
            <a:extLst>
              <a:ext uri="{FF2B5EF4-FFF2-40B4-BE49-F238E27FC236}">
                <a16:creationId xmlns:a16="http://schemas.microsoft.com/office/drawing/2014/main" id="{DD796D23-5CC3-4D42-AA30-5410357CD3F9}"/>
              </a:ext>
            </a:extLst>
          </p:cNvPr>
          <p:cNvSpPr/>
          <p:nvPr/>
        </p:nvSpPr>
        <p:spPr>
          <a:xfrm>
            <a:off x="6646591" y="5268799"/>
            <a:ext cx="755204" cy="37407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3</a:t>
            </a:r>
          </a:p>
        </p:txBody>
      </p:sp>
      <p:sp>
        <p:nvSpPr>
          <p:cNvPr id="11" name="Rectangle 10">
            <a:extLst>
              <a:ext uri="{FF2B5EF4-FFF2-40B4-BE49-F238E27FC236}">
                <a16:creationId xmlns:a16="http://schemas.microsoft.com/office/drawing/2014/main" id="{6A52CDA0-0B52-9D49-911B-BABDE34D336B}"/>
              </a:ext>
            </a:extLst>
          </p:cNvPr>
          <p:cNvSpPr/>
          <p:nvPr/>
        </p:nvSpPr>
        <p:spPr>
          <a:xfrm>
            <a:off x="7512500" y="5271169"/>
            <a:ext cx="3903732" cy="369332"/>
          </a:xfrm>
          <a:prstGeom prst="rect">
            <a:avLst/>
          </a:prstGeom>
        </p:spPr>
        <p:txBody>
          <a:bodyPr wrap="square">
            <a:spAutoFit/>
          </a:bodyPr>
          <a:lstStyle/>
          <a:p>
            <a:r>
              <a:rPr lang="en-US" dirty="0"/>
              <a:t>Engineering/Business</a:t>
            </a:r>
          </a:p>
        </p:txBody>
      </p:sp>
      <p:sp>
        <p:nvSpPr>
          <p:cNvPr id="12" name="Pentagon 11">
            <a:extLst>
              <a:ext uri="{FF2B5EF4-FFF2-40B4-BE49-F238E27FC236}">
                <a16:creationId xmlns:a16="http://schemas.microsoft.com/office/drawing/2014/main" id="{39098F7D-8305-454A-927B-855A35FC3400}"/>
              </a:ext>
            </a:extLst>
          </p:cNvPr>
          <p:cNvSpPr/>
          <p:nvPr/>
        </p:nvSpPr>
        <p:spPr>
          <a:xfrm>
            <a:off x="6646591" y="4753822"/>
            <a:ext cx="755204" cy="37407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2</a:t>
            </a:r>
          </a:p>
        </p:txBody>
      </p:sp>
      <p:sp>
        <p:nvSpPr>
          <p:cNvPr id="13" name="Rectangle 12">
            <a:extLst>
              <a:ext uri="{FF2B5EF4-FFF2-40B4-BE49-F238E27FC236}">
                <a16:creationId xmlns:a16="http://schemas.microsoft.com/office/drawing/2014/main" id="{75F95BFB-6837-804E-8A4F-6E5BD9965B2D}"/>
              </a:ext>
            </a:extLst>
          </p:cNvPr>
          <p:cNvSpPr/>
          <p:nvPr/>
        </p:nvSpPr>
        <p:spPr>
          <a:xfrm>
            <a:off x="7512500" y="4756192"/>
            <a:ext cx="3903732" cy="369332"/>
          </a:xfrm>
          <a:prstGeom prst="rect">
            <a:avLst/>
          </a:prstGeom>
        </p:spPr>
        <p:txBody>
          <a:bodyPr wrap="square">
            <a:spAutoFit/>
          </a:bodyPr>
          <a:lstStyle/>
          <a:p>
            <a:r>
              <a:rPr lang="en-US" dirty="0"/>
              <a:t>Education</a:t>
            </a:r>
          </a:p>
        </p:txBody>
      </p:sp>
      <p:sp>
        <p:nvSpPr>
          <p:cNvPr id="14" name="Pentagon 13">
            <a:extLst>
              <a:ext uri="{FF2B5EF4-FFF2-40B4-BE49-F238E27FC236}">
                <a16:creationId xmlns:a16="http://schemas.microsoft.com/office/drawing/2014/main" id="{B03AEBC0-5587-B546-8D11-7AF6AE965AF7}"/>
              </a:ext>
            </a:extLst>
          </p:cNvPr>
          <p:cNvSpPr/>
          <p:nvPr/>
        </p:nvSpPr>
        <p:spPr>
          <a:xfrm>
            <a:off x="6646591" y="4233997"/>
            <a:ext cx="755204" cy="37407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Arial" panose="020B0604020202020204" pitchFamily="34" charset="0"/>
                <a:cs typeface="Arial" panose="020B0604020202020204" pitchFamily="34" charset="0"/>
              </a:rPr>
              <a:t>1</a:t>
            </a:r>
          </a:p>
        </p:txBody>
      </p:sp>
      <p:sp>
        <p:nvSpPr>
          <p:cNvPr id="15" name="Rectangle 14">
            <a:extLst>
              <a:ext uri="{FF2B5EF4-FFF2-40B4-BE49-F238E27FC236}">
                <a16:creationId xmlns:a16="http://schemas.microsoft.com/office/drawing/2014/main" id="{A82E88FC-DB2B-964A-8D02-98FE151D83C8}"/>
              </a:ext>
            </a:extLst>
          </p:cNvPr>
          <p:cNvSpPr/>
          <p:nvPr/>
        </p:nvSpPr>
        <p:spPr>
          <a:xfrm>
            <a:off x="7512500" y="4236367"/>
            <a:ext cx="3903732" cy="369332"/>
          </a:xfrm>
          <a:prstGeom prst="rect">
            <a:avLst/>
          </a:prstGeom>
        </p:spPr>
        <p:txBody>
          <a:bodyPr wrap="square">
            <a:spAutoFit/>
          </a:bodyPr>
          <a:lstStyle/>
          <a:p>
            <a:r>
              <a:rPr lang="en-US" dirty="0"/>
              <a:t>Healthcare</a:t>
            </a:r>
          </a:p>
        </p:txBody>
      </p:sp>
      <p:sp>
        <p:nvSpPr>
          <p:cNvPr id="17" name="TextBox 16">
            <a:extLst>
              <a:ext uri="{FF2B5EF4-FFF2-40B4-BE49-F238E27FC236}">
                <a16:creationId xmlns:a16="http://schemas.microsoft.com/office/drawing/2014/main" id="{B2F718F3-D885-3F44-98D1-3770EC0ADAFE}"/>
              </a:ext>
            </a:extLst>
          </p:cNvPr>
          <p:cNvSpPr txBox="1"/>
          <p:nvPr/>
        </p:nvSpPr>
        <p:spPr>
          <a:xfrm>
            <a:off x="10258598" y="1057450"/>
            <a:ext cx="510656" cy="253916"/>
          </a:xfrm>
          <a:prstGeom prst="rect">
            <a:avLst/>
          </a:prstGeom>
          <a:noFill/>
        </p:spPr>
        <p:txBody>
          <a:bodyPr wrap="square" rtlCol="0">
            <a:spAutoFit/>
          </a:bodyPr>
          <a:lstStyle/>
          <a:p>
            <a:r>
              <a:rPr lang="en-US" sz="1050" b="1" dirty="0">
                <a:solidFill>
                  <a:schemeClr val="tx2"/>
                </a:solidFill>
                <a:latin typeface="Arial" panose="020B0604020202020204" pitchFamily="34" charset="0"/>
                <a:cs typeface="Arial" panose="020B0604020202020204" pitchFamily="34" charset="0"/>
              </a:rPr>
              <a:t>TM</a:t>
            </a:r>
          </a:p>
        </p:txBody>
      </p:sp>
    </p:spTree>
    <p:extLst>
      <p:ext uri="{BB962C8B-B14F-4D97-AF65-F5344CB8AC3E}">
        <p14:creationId xmlns:p14="http://schemas.microsoft.com/office/powerpoint/2010/main" val="296358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9A3193-2371-5F44-8C0C-D4642A00E93E}"/>
              </a:ext>
            </a:extLst>
          </p:cNvPr>
          <p:cNvSpPr txBox="1"/>
          <p:nvPr/>
        </p:nvSpPr>
        <p:spPr>
          <a:xfrm>
            <a:off x="9316886" y="3291893"/>
            <a:ext cx="1943099" cy="1600438"/>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Leadership Badging/ Transcription</a:t>
            </a:r>
          </a:p>
          <a:p>
            <a:endParaRPr lang="en-US" sz="1400" b="1" dirty="0">
              <a:latin typeface="Arial" panose="020B0604020202020204" pitchFamily="34" charset="0"/>
              <a:cs typeface="Arial" panose="020B0604020202020204" pitchFamily="34" charset="0"/>
            </a:endParaRPr>
          </a:p>
          <a:p>
            <a:pPr marL="285750" indent="-285750">
              <a:buBlip>
                <a:blip r:embed="rId2"/>
              </a:buBlip>
            </a:pPr>
            <a:r>
              <a:rPr lang="en-US" sz="1400" dirty="0">
                <a:latin typeface="Arial" panose="020B0604020202020204" pitchFamily="34" charset="0"/>
                <a:cs typeface="Arial" panose="020B0604020202020204" pitchFamily="34" charset="0"/>
              </a:rPr>
              <a:t>Certified Student Leader Program</a:t>
            </a:r>
          </a:p>
          <a:p>
            <a:pPr marL="285750" indent="-285750">
              <a:buBlip>
                <a:blip r:embed="rId2"/>
              </a:buBlip>
            </a:pPr>
            <a:r>
              <a:rPr lang="en-US" sz="1400" dirty="0">
                <a:latin typeface="Arial" panose="020B0604020202020204" pitchFamily="34" charset="0"/>
                <a:cs typeface="Arial" panose="020B0604020202020204" pitchFamily="34" charset="0"/>
              </a:rPr>
              <a:t>Co-curricular transcription</a:t>
            </a:r>
          </a:p>
        </p:txBody>
      </p:sp>
      <p:sp>
        <p:nvSpPr>
          <p:cNvPr id="5" name="TextBox 4">
            <a:extLst>
              <a:ext uri="{FF2B5EF4-FFF2-40B4-BE49-F238E27FC236}">
                <a16:creationId xmlns:a16="http://schemas.microsoft.com/office/drawing/2014/main" id="{57B4F5E4-ED05-764F-B43C-CD9254895002}"/>
              </a:ext>
            </a:extLst>
          </p:cNvPr>
          <p:cNvSpPr txBox="1"/>
          <p:nvPr/>
        </p:nvSpPr>
        <p:spPr>
          <a:xfrm>
            <a:off x="4978582" y="3291893"/>
            <a:ext cx="2076450" cy="2031325"/>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Professional Access Preparation</a:t>
            </a:r>
          </a:p>
          <a:p>
            <a:endParaRPr lang="en-US" sz="1400" b="1" dirty="0">
              <a:latin typeface="Arial" panose="020B0604020202020204" pitchFamily="34" charset="0"/>
              <a:cs typeface="Arial" panose="020B0604020202020204" pitchFamily="34" charset="0"/>
            </a:endParaRPr>
          </a:p>
          <a:p>
            <a:pPr marL="285750" indent="-285750">
              <a:buBlip>
                <a:blip r:embed="rId2"/>
              </a:buBlip>
            </a:pPr>
            <a:r>
              <a:rPr lang="en-US" sz="1400" dirty="0">
                <a:latin typeface="Arial" panose="020B0604020202020204" pitchFamily="34" charset="0"/>
                <a:cs typeface="Arial" panose="020B0604020202020204" pitchFamily="34" charset="0"/>
              </a:rPr>
              <a:t>Preparation for applying to professional school</a:t>
            </a:r>
          </a:p>
          <a:p>
            <a:pPr marL="285750" indent="-285750">
              <a:buBlip>
                <a:blip r:embed="rId2"/>
              </a:buBlip>
            </a:pPr>
            <a:r>
              <a:rPr lang="en-US" sz="1400" dirty="0">
                <a:latin typeface="Arial" panose="020B0604020202020204" pitchFamily="34" charset="0"/>
                <a:cs typeface="Arial" panose="020B0604020202020204" pitchFamily="34" charset="0"/>
              </a:rPr>
              <a:t>Test prep</a:t>
            </a:r>
          </a:p>
          <a:p>
            <a:pPr marL="285750" indent="-285750">
              <a:buBlip>
                <a:blip r:embed="rId2"/>
              </a:buBlip>
            </a:pPr>
            <a:r>
              <a:rPr lang="en-US" sz="1400" dirty="0">
                <a:latin typeface="Arial" panose="020B0604020202020204" pitchFamily="34" charset="0"/>
                <a:cs typeface="Arial" panose="020B0604020202020204" pitchFamily="34" charset="0"/>
              </a:rPr>
              <a:t>Personal statement</a:t>
            </a:r>
          </a:p>
          <a:p>
            <a:pPr marL="285750" indent="-285750">
              <a:buBlip>
                <a:blip r:embed="rId2"/>
              </a:buBlip>
            </a:pPr>
            <a:r>
              <a:rPr lang="en-US" sz="1400" dirty="0">
                <a:latin typeface="Arial" panose="020B0604020202020204" pitchFamily="34" charset="0"/>
                <a:cs typeface="Arial" panose="020B0604020202020204" pitchFamily="34" charset="0"/>
              </a:rPr>
              <a:t>Interviewing</a:t>
            </a:r>
          </a:p>
        </p:txBody>
      </p:sp>
      <p:sp>
        <p:nvSpPr>
          <p:cNvPr id="6" name="TextBox 5">
            <a:extLst>
              <a:ext uri="{FF2B5EF4-FFF2-40B4-BE49-F238E27FC236}">
                <a16:creationId xmlns:a16="http://schemas.microsoft.com/office/drawing/2014/main" id="{AB93F536-EE19-494E-AC27-9DF942A7BFAB}"/>
              </a:ext>
            </a:extLst>
          </p:cNvPr>
          <p:cNvSpPr txBox="1"/>
          <p:nvPr/>
        </p:nvSpPr>
        <p:spPr>
          <a:xfrm>
            <a:off x="2709898" y="3291893"/>
            <a:ext cx="1946564" cy="2246769"/>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Core Experiences</a:t>
            </a:r>
            <a:br>
              <a:rPr lang="en-US" sz="1400" b="1" dirty="0">
                <a:solidFill>
                  <a:schemeClr val="tx2"/>
                </a:solidFill>
                <a:latin typeface="Arial" panose="020B0604020202020204" pitchFamily="34" charset="0"/>
                <a:cs typeface="Arial" panose="020B0604020202020204" pitchFamily="34" charset="0"/>
              </a:rPr>
            </a:br>
            <a:r>
              <a:rPr lang="en-US" sz="1400" b="1" dirty="0">
                <a:solidFill>
                  <a:schemeClr val="tx2"/>
                </a:solidFill>
                <a:latin typeface="Arial" panose="020B0604020202020204" pitchFamily="34" charset="0"/>
                <a:cs typeface="Arial" panose="020B0604020202020204" pitchFamily="34" charset="0"/>
              </a:rPr>
              <a:t>and Services</a:t>
            </a:r>
          </a:p>
          <a:p>
            <a:endParaRPr lang="en-US" sz="1400" b="1" dirty="0">
              <a:latin typeface="Arial" panose="020B0604020202020204" pitchFamily="34" charset="0"/>
              <a:cs typeface="Arial" panose="020B0604020202020204" pitchFamily="34" charset="0"/>
            </a:endParaRPr>
          </a:p>
          <a:p>
            <a:pPr marL="285750" indent="-285750">
              <a:buBlip>
                <a:blip r:embed="rId2"/>
              </a:buBlip>
            </a:pPr>
            <a:r>
              <a:rPr lang="en-US" sz="1400" dirty="0" err="1">
                <a:latin typeface="Arial" panose="020B0604020202020204" pitchFamily="34" charset="0"/>
                <a:cs typeface="Arial" panose="020B0604020202020204" pitchFamily="34" charset="0"/>
              </a:rPr>
              <a:t>Cohorted</a:t>
            </a:r>
            <a:r>
              <a:rPr lang="en-US" sz="1400" dirty="0">
                <a:latin typeface="Arial" panose="020B0604020202020204" pitchFamily="34" charset="0"/>
                <a:cs typeface="Arial" panose="020B0604020202020204" pitchFamily="34" charset="0"/>
              </a:rPr>
              <a: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Summer Bridge</a:t>
            </a:r>
          </a:p>
          <a:p>
            <a:pPr marL="285750" indent="-285750">
              <a:buBlip>
                <a:blip r:embed="rId2"/>
              </a:buBlip>
            </a:pPr>
            <a:r>
              <a:rPr lang="en-US" sz="1400" dirty="0">
                <a:latin typeface="Arial" panose="020B0604020202020204" pitchFamily="34" charset="0"/>
                <a:cs typeface="Arial" panose="020B0604020202020204" pitchFamily="34" charset="0"/>
              </a:rPr>
              <a:t>Living-Learning</a:t>
            </a:r>
          </a:p>
          <a:p>
            <a:pPr marL="285750" indent="-285750">
              <a:buBlip>
                <a:blip r:embed="rId2"/>
              </a:buBlip>
            </a:pPr>
            <a:r>
              <a:rPr lang="en-US" sz="1400" dirty="0">
                <a:latin typeface="Arial" panose="020B0604020202020204" pitchFamily="34" charset="0"/>
                <a:cs typeface="Arial" panose="020B0604020202020204" pitchFamily="34" charset="0"/>
              </a:rPr>
              <a:t>Advising</a:t>
            </a:r>
          </a:p>
          <a:p>
            <a:pPr marL="285750" indent="-285750">
              <a:buBlip>
                <a:blip r:embed="rId2"/>
              </a:buBlip>
            </a:pPr>
            <a:r>
              <a:rPr lang="en-US" sz="1400" dirty="0">
                <a:latin typeface="Arial" panose="020B0604020202020204" pitchFamily="34" charset="0"/>
                <a:cs typeface="Arial" panose="020B0604020202020204" pitchFamily="34" charset="0"/>
              </a:rPr>
              <a:t>Career Services</a:t>
            </a:r>
          </a:p>
          <a:p>
            <a:pPr marL="285750" indent="-285750">
              <a:buBlip>
                <a:blip r:embed="rId2"/>
              </a:buBlip>
            </a:pPr>
            <a:r>
              <a:rPr lang="en-US" sz="1400" dirty="0">
                <a:latin typeface="Arial" panose="020B0604020202020204" pitchFamily="34" charset="0"/>
                <a:cs typeface="Arial" panose="020B0604020202020204" pitchFamily="34" charset="0"/>
              </a:rPr>
              <a:t>Academic Support</a:t>
            </a:r>
          </a:p>
          <a:p>
            <a:pPr marL="285750" indent="-285750">
              <a:buBlip>
                <a:blip r:embed="rId2"/>
              </a:buBlip>
            </a:pPr>
            <a:r>
              <a:rPr lang="en-US" sz="1400" dirty="0">
                <a:latin typeface="Arial" panose="020B0604020202020204" pitchFamily="34" charset="0"/>
                <a:cs typeface="Arial" panose="020B0604020202020204" pitchFamily="34" charset="0"/>
              </a:rPr>
              <a:t>Mentoring</a:t>
            </a:r>
          </a:p>
        </p:txBody>
      </p:sp>
      <p:sp>
        <p:nvSpPr>
          <p:cNvPr id="7" name="TextBox 6">
            <a:extLst>
              <a:ext uri="{FF2B5EF4-FFF2-40B4-BE49-F238E27FC236}">
                <a16:creationId xmlns:a16="http://schemas.microsoft.com/office/drawing/2014/main" id="{85060C72-79DD-9640-A23B-033B858573E2}"/>
              </a:ext>
            </a:extLst>
          </p:cNvPr>
          <p:cNvSpPr txBox="1"/>
          <p:nvPr/>
        </p:nvSpPr>
        <p:spPr>
          <a:xfrm>
            <a:off x="916504" y="3291893"/>
            <a:ext cx="1721426" cy="1384995"/>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Entry at</a:t>
            </a:r>
          </a:p>
          <a:p>
            <a:r>
              <a:rPr lang="en-US" sz="1400" b="1" dirty="0">
                <a:solidFill>
                  <a:schemeClr val="tx2"/>
                </a:solidFill>
                <a:latin typeface="Arial" panose="020B0604020202020204" pitchFamily="34" charset="0"/>
                <a:cs typeface="Arial" panose="020B0604020202020204" pitchFamily="34" charset="0"/>
              </a:rPr>
              <a:t>Multiple Levels</a:t>
            </a:r>
          </a:p>
          <a:p>
            <a:endParaRPr lang="en-US" sz="1400" b="1" dirty="0">
              <a:latin typeface="Arial" panose="020B0604020202020204" pitchFamily="34" charset="0"/>
              <a:cs typeface="Arial" panose="020B0604020202020204" pitchFamily="34" charset="0"/>
            </a:endParaRPr>
          </a:p>
          <a:p>
            <a:pPr marL="285750" indent="-285750">
              <a:buBlip>
                <a:blip r:embed="rId2"/>
              </a:buBlip>
            </a:pPr>
            <a:r>
              <a:rPr lang="en-US" sz="1400" dirty="0">
                <a:latin typeface="Arial" panose="020B0604020202020204" pitchFamily="34" charset="0"/>
                <a:cs typeface="Arial" panose="020B0604020202020204" pitchFamily="34" charset="0"/>
              </a:rPr>
              <a:t>HS</a:t>
            </a:r>
          </a:p>
          <a:p>
            <a:pPr marL="285750" indent="-285750">
              <a:buBlip>
                <a:blip r:embed="rId2"/>
              </a:buBlip>
            </a:pPr>
            <a:r>
              <a:rPr lang="en-US" sz="1400" dirty="0">
                <a:latin typeface="Arial" panose="020B0604020202020204" pitchFamily="34" charset="0"/>
                <a:cs typeface="Arial" panose="020B0604020202020204" pitchFamily="34" charset="0"/>
              </a:rPr>
              <a:t>FTC</a:t>
            </a:r>
          </a:p>
          <a:p>
            <a:pPr marL="285750" indent="-285750">
              <a:buBlip>
                <a:blip r:embed="rId2"/>
              </a:buBlip>
            </a:pPr>
            <a:r>
              <a:rPr lang="en-US" sz="1400" dirty="0">
                <a:latin typeface="Arial" panose="020B0604020202020204" pitchFamily="34" charset="0"/>
                <a:cs typeface="Arial" panose="020B0604020202020204" pitchFamily="34" charset="0"/>
              </a:rPr>
              <a:t>Transfer</a:t>
            </a:r>
          </a:p>
        </p:txBody>
      </p:sp>
      <p:sp>
        <p:nvSpPr>
          <p:cNvPr id="8" name="TextBox 7">
            <a:extLst>
              <a:ext uri="{FF2B5EF4-FFF2-40B4-BE49-F238E27FC236}">
                <a16:creationId xmlns:a16="http://schemas.microsoft.com/office/drawing/2014/main" id="{EEA3CD70-1E59-B047-A80E-09B45AAB0EFD}"/>
              </a:ext>
            </a:extLst>
          </p:cNvPr>
          <p:cNvSpPr txBox="1"/>
          <p:nvPr/>
        </p:nvSpPr>
        <p:spPr>
          <a:xfrm>
            <a:off x="7242069" y="3291893"/>
            <a:ext cx="1806284" cy="1169551"/>
          </a:xfrm>
          <a:prstGeom prst="rect">
            <a:avLst/>
          </a:prstGeom>
          <a:noFill/>
        </p:spPr>
        <p:txBody>
          <a:bodyPr wrap="square" rtlCol="0">
            <a:spAutoFit/>
          </a:bodyPr>
          <a:lstStyle/>
          <a:p>
            <a:r>
              <a:rPr lang="en-US" sz="1400" b="1" dirty="0">
                <a:solidFill>
                  <a:schemeClr val="tx2"/>
                </a:solidFill>
                <a:latin typeface="Arial" panose="020B0604020202020204" pitchFamily="34" charset="0"/>
                <a:cs typeface="Arial" panose="020B0604020202020204" pitchFamily="34" charset="0"/>
              </a:rPr>
              <a:t>Signature Applied Experience</a:t>
            </a:r>
          </a:p>
          <a:p>
            <a:endParaRPr lang="en-US" sz="1400" b="1" dirty="0">
              <a:latin typeface="Arial" panose="020B0604020202020204" pitchFamily="34" charset="0"/>
              <a:cs typeface="Arial" panose="020B0604020202020204" pitchFamily="34" charset="0"/>
            </a:endParaRPr>
          </a:p>
          <a:p>
            <a:pPr marL="285750" indent="-285750">
              <a:buBlip>
                <a:blip r:embed="rId2"/>
              </a:buBlip>
            </a:pPr>
            <a:r>
              <a:rPr lang="en-US" sz="1400" dirty="0">
                <a:latin typeface="Arial" panose="020B0604020202020204" pitchFamily="34" charset="0"/>
                <a:cs typeface="Arial" panose="020B0604020202020204" pitchFamily="34" charset="0"/>
              </a:rPr>
              <a:t>Service Learning</a:t>
            </a:r>
          </a:p>
          <a:p>
            <a:pPr marL="285750" indent="-285750">
              <a:buBlip>
                <a:blip r:embed="rId2"/>
              </a:buBlip>
            </a:pPr>
            <a:r>
              <a:rPr lang="en-US" sz="1400" dirty="0">
                <a:latin typeface="Arial" panose="020B0604020202020204" pitchFamily="34" charset="0"/>
                <a:cs typeface="Arial" panose="020B0604020202020204" pitchFamily="34" charset="0"/>
              </a:rPr>
              <a:t>Internship</a:t>
            </a:r>
          </a:p>
        </p:txBody>
      </p:sp>
      <p:sp>
        <p:nvSpPr>
          <p:cNvPr id="17" name="TextBox 16">
            <a:extLst>
              <a:ext uri="{FF2B5EF4-FFF2-40B4-BE49-F238E27FC236}">
                <a16:creationId xmlns:a16="http://schemas.microsoft.com/office/drawing/2014/main" id="{545EB836-B90A-F149-BE57-28F4C025C0BC}"/>
              </a:ext>
            </a:extLst>
          </p:cNvPr>
          <p:cNvSpPr txBox="1"/>
          <p:nvPr/>
        </p:nvSpPr>
        <p:spPr>
          <a:xfrm>
            <a:off x="10233131" y="1033350"/>
            <a:ext cx="510656" cy="253916"/>
          </a:xfrm>
          <a:prstGeom prst="rect">
            <a:avLst/>
          </a:prstGeom>
          <a:noFill/>
        </p:spPr>
        <p:txBody>
          <a:bodyPr wrap="square" rtlCol="0">
            <a:spAutoFit/>
          </a:bodyPr>
          <a:lstStyle/>
          <a:p>
            <a:r>
              <a:rPr lang="en-US" sz="1050" b="1" dirty="0">
                <a:solidFill>
                  <a:schemeClr val="tx2"/>
                </a:solidFill>
                <a:latin typeface="Arial" panose="020B0604020202020204" pitchFamily="34" charset="0"/>
                <a:cs typeface="Arial" panose="020B0604020202020204" pitchFamily="34" charset="0"/>
              </a:rPr>
              <a:t>TM</a:t>
            </a:r>
          </a:p>
        </p:txBody>
      </p:sp>
      <p:pic>
        <p:nvPicPr>
          <p:cNvPr id="16" name="Picture 15">
            <a:extLst>
              <a:ext uri="{FF2B5EF4-FFF2-40B4-BE49-F238E27FC236}">
                <a16:creationId xmlns:a16="http://schemas.microsoft.com/office/drawing/2014/main" id="{350AF593-9D61-8149-B172-C001CF06E25A}"/>
              </a:ext>
            </a:extLst>
          </p:cNvPr>
          <p:cNvPicPr>
            <a:picLocks noChangeAspect="1"/>
          </p:cNvPicPr>
          <p:nvPr/>
        </p:nvPicPr>
        <p:blipFill>
          <a:blip r:embed="rId3"/>
          <a:srcRect/>
          <a:stretch/>
        </p:blipFill>
        <p:spPr>
          <a:xfrm>
            <a:off x="9687031" y="2105103"/>
            <a:ext cx="1092200" cy="1092200"/>
          </a:xfrm>
          <a:prstGeom prst="rect">
            <a:avLst/>
          </a:prstGeom>
        </p:spPr>
      </p:pic>
      <p:pic>
        <p:nvPicPr>
          <p:cNvPr id="19" name="Picture 18">
            <a:extLst>
              <a:ext uri="{FF2B5EF4-FFF2-40B4-BE49-F238E27FC236}">
                <a16:creationId xmlns:a16="http://schemas.microsoft.com/office/drawing/2014/main" id="{70357CB8-7BBD-354A-8030-8C66D00387AF}"/>
              </a:ext>
            </a:extLst>
          </p:cNvPr>
          <p:cNvPicPr>
            <a:picLocks noChangeAspect="1"/>
          </p:cNvPicPr>
          <p:nvPr/>
        </p:nvPicPr>
        <p:blipFill>
          <a:blip r:embed="rId4"/>
          <a:srcRect/>
          <a:stretch/>
        </p:blipFill>
        <p:spPr>
          <a:xfrm>
            <a:off x="5381625" y="2085119"/>
            <a:ext cx="1112184" cy="1112184"/>
          </a:xfrm>
          <a:prstGeom prst="rect">
            <a:avLst/>
          </a:prstGeom>
        </p:spPr>
      </p:pic>
      <p:pic>
        <p:nvPicPr>
          <p:cNvPr id="20" name="Picture 19">
            <a:extLst>
              <a:ext uri="{FF2B5EF4-FFF2-40B4-BE49-F238E27FC236}">
                <a16:creationId xmlns:a16="http://schemas.microsoft.com/office/drawing/2014/main" id="{DF1DE6D9-7730-5E45-8774-5F1A9A70D807}"/>
              </a:ext>
            </a:extLst>
          </p:cNvPr>
          <p:cNvPicPr>
            <a:picLocks noChangeAspect="1"/>
          </p:cNvPicPr>
          <p:nvPr/>
        </p:nvPicPr>
        <p:blipFill>
          <a:blip r:embed="rId5"/>
          <a:srcRect/>
          <a:stretch/>
        </p:blipFill>
        <p:spPr>
          <a:xfrm>
            <a:off x="3075286" y="1961459"/>
            <a:ext cx="1235844" cy="1235844"/>
          </a:xfrm>
          <a:prstGeom prst="rect">
            <a:avLst/>
          </a:prstGeom>
        </p:spPr>
      </p:pic>
      <p:pic>
        <p:nvPicPr>
          <p:cNvPr id="21" name="Picture 20">
            <a:extLst>
              <a:ext uri="{FF2B5EF4-FFF2-40B4-BE49-F238E27FC236}">
                <a16:creationId xmlns:a16="http://schemas.microsoft.com/office/drawing/2014/main" id="{C1890E9B-8C19-4D49-A526-AD0A5F80077C}"/>
              </a:ext>
            </a:extLst>
          </p:cNvPr>
          <p:cNvPicPr>
            <a:picLocks noChangeAspect="1"/>
          </p:cNvPicPr>
          <p:nvPr/>
        </p:nvPicPr>
        <p:blipFill>
          <a:blip r:embed="rId6"/>
          <a:srcRect/>
          <a:stretch/>
        </p:blipFill>
        <p:spPr>
          <a:xfrm>
            <a:off x="1035614" y="1961459"/>
            <a:ext cx="1235844" cy="1235844"/>
          </a:xfrm>
          <a:prstGeom prst="rect">
            <a:avLst/>
          </a:prstGeom>
        </p:spPr>
      </p:pic>
      <p:pic>
        <p:nvPicPr>
          <p:cNvPr id="22" name="Picture 21">
            <a:extLst>
              <a:ext uri="{FF2B5EF4-FFF2-40B4-BE49-F238E27FC236}">
                <a16:creationId xmlns:a16="http://schemas.microsoft.com/office/drawing/2014/main" id="{A89B441A-8482-394A-A78A-D00DBD6A697A}"/>
              </a:ext>
            </a:extLst>
          </p:cNvPr>
          <p:cNvPicPr>
            <a:picLocks noChangeAspect="1"/>
          </p:cNvPicPr>
          <p:nvPr/>
        </p:nvPicPr>
        <p:blipFill>
          <a:blip r:embed="rId7"/>
          <a:srcRect/>
          <a:stretch/>
        </p:blipFill>
        <p:spPr>
          <a:xfrm>
            <a:off x="7544320" y="2105103"/>
            <a:ext cx="1092200" cy="1092200"/>
          </a:xfrm>
          <a:prstGeom prst="rect">
            <a:avLst/>
          </a:prstGeom>
        </p:spPr>
      </p:pic>
      <p:sp>
        <p:nvSpPr>
          <p:cNvPr id="2" name="Title 1">
            <a:extLst>
              <a:ext uri="{FF2B5EF4-FFF2-40B4-BE49-F238E27FC236}">
                <a16:creationId xmlns:a16="http://schemas.microsoft.com/office/drawing/2014/main" id="{E820DD8C-253B-41A1-978E-A203311D0E9B}"/>
              </a:ext>
            </a:extLst>
          </p:cNvPr>
          <p:cNvSpPr>
            <a:spLocks noGrp="1"/>
          </p:cNvSpPr>
          <p:nvPr>
            <p:ph type="title"/>
          </p:nvPr>
        </p:nvSpPr>
        <p:spPr/>
        <p:txBody>
          <a:bodyPr>
            <a:normAutofit fontScale="90000"/>
          </a:bodyPr>
          <a:lstStyle/>
          <a:p>
            <a:r>
              <a:rPr lang="en-US" dirty="0"/>
              <a:t>UMKC Professional Mobility Escalators</a:t>
            </a:r>
          </a:p>
        </p:txBody>
      </p:sp>
    </p:spTree>
    <p:extLst>
      <p:ext uri="{BB962C8B-B14F-4D97-AF65-F5344CB8AC3E}">
        <p14:creationId xmlns:p14="http://schemas.microsoft.com/office/powerpoint/2010/main" val="316987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5B1E82-CC51-0747-9364-C3939B118677}"/>
              </a:ext>
            </a:extLst>
          </p:cNvPr>
          <p:cNvSpPr/>
          <p:nvPr/>
        </p:nvSpPr>
        <p:spPr>
          <a:xfrm>
            <a:off x="9481251" y="2274818"/>
            <a:ext cx="2710749" cy="12157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0BCC32-BEA3-204A-AD74-5129BF045314}"/>
              </a:ext>
            </a:extLst>
          </p:cNvPr>
          <p:cNvSpPr>
            <a:spLocks noGrp="1"/>
          </p:cNvSpPr>
          <p:nvPr>
            <p:ph type="title"/>
          </p:nvPr>
        </p:nvSpPr>
        <p:spPr/>
        <p:txBody>
          <a:bodyPr>
            <a:normAutofit fontScale="90000"/>
          </a:bodyPr>
          <a:lstStyle/>
          <a:p>
            <a:r>
              <a:rPr lang="en-US" dirty="0"/>
              <a:t>No. 2: UMKC Center for Advancing Faculty Excellence (CAFE)</a:t>
            </a:r>
          </a:p>
        </p:txBody>
      </p:sp>
      <p:sp>
        <p:nvSpPr>
          <p:cNvPr id="5" name="Pentagon 4">
            <a:extLst>
              <a:ext uri="{FF2B5EF4-FFF2-40B4-BE49-F238E27FC236}">
                <a16:creationId xmlns:a16="http://schemas.microsoft.com/office/drawing/2014/main" id="{A6437498-E7B6-8E4C-A8B8-B0F380D717CD}"/>
              </a:ext>
            </a:extLst>
          </p:cNvPr>
          <p:cNvSpPr/>
          <p:nvPr/>
        </p:nvSpPr>
        <p:spPr>
          <a:xfrm>
            <a:off x="8019288" y="2274818"/>
            <a:ext cx="3797547" cy="1215736"/>
          </a:xfrm>
          <a:prstGeom prst="homePlate">
            <a:avLst/>
          </a:prstGeom>
          <a:solidFill>
            <a:srgbClr val="0F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a:t>
            </a:r>
            <a:r>
              <a:rPr lang="en-US" sz="2000" b="1" dirty="0">
                <a:solidFill>
                  <a:schemeClr val="accent4"/>
                </a:solidFill>
                <a:latin typeface="Arial" panose="020B0604020202020204" pitchFamily="34" charset="0"/>
                <a:cs typeface="Arial" panose="020B0604020202020204" pitchFamily="34" charset="0"/>
              </a:rPr>
              <a:t>Career Progression,</a:t>
            </a:r>
          </a:p>
          <a:p>
            <a:r>
              <a:rPr lang="en-US" sz="2000" b="1" dirty="0">
                <a:solidFill>
                  <a:schemeClr val="accent4"/>
                </a:solidFill>
                <a:latin typeface="Arial" panose="020B0604020202020204" pitchFamily="34" charset="0"/>
                <a:cs typeface="Arial" panose="020B0604020202020204" pitchFamily="34" charset="0"/>
              </a:rPr>
              <a:t>	       Leadership and       </a:t>
            </a:r>
          </a:p>
          <a:p>
            <a:r>
              <a:rPr lang="en-US" sz="2000" b="1" dirty="0">
                <a:solidFill>
                  <a:schemeClr val="accent4"/>
                </a:solidFill>
                <a:latin typeface="Arial" panose="020B0604020202020204" pitchFamily="34" charset="0"/>
                <a:cs typeface="Arial" panose="020B0604020202020204" pitchFamily="34" charset="0"/>
              </a:rPr>
              <a:t>	       Faculty Life Pillar</a:t>
            </a:r>
          </a:p>
        </p:txBody>
      </p:sp>
      <p:sp>
        <p:nvSpPr>
          <p:cNvPr id="6" name="Content Placeholder 2">
            <a:extLst>
              <a:ext uri="{FF2B5EF4-FFF2-40B4-BE49-F238E27FC236}">
                <a16:creationId xmlns:a16="http://schemas.microsoft.com/office/drawing/2014/main" id="{48DD5381-3D91-9149-8555-B3273F35A5E7}"/>
              </a:ext>
            </a:extLst>
          </p:cNvPr>
          <p:cNvSpPr txBox="1">
            <a:spLocks/>
          </p:cNvSpPr>
          <p:nvPr/>
        </p:nvSpPr>
        <p:spPr>
          <a:xfrm>
            <a:off x="6035084" y="3698373"/>
            <a:ext cx="2227115" cy="24575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Tx/>
              <a:buBlip>
                <a:blip r:embed="rId4"/>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Tx/>
              <a:buBlip>
                <a:blip r:embed="rId5"/>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Tx/>
              <a:buBlip>
                <a:blip r:embed="rId6"/>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t>Community Engaged Teaching</a:t>
            </a:r>
          </a:p>
          <a:p>
            <a:pPr>
              <a:lnSpc>
                <a:spcPct val="150000"/>
              </a:lnSpc>
            </a:pPr>
            <a:r>
              <a:rPr lang="en-US" sz="1600" dirty="0"/>
              <a:t>Community Engaged Research</a:t>
            </a:r>
          </a:p>
          <a:p>
            <a:pPr>
              <a:lnSpc>
                <a:spcPct val="150000"/>
              </a:lnSpc>
            </a:pPr>
            <a:r>
              <a:rPr lang="en-US" sz="1600" dirty="0"/>
              <a:t>Faculty/Community Consultation</a:t>
            </a:r>
          </a:p>
        </p:txBody>
      </p:sp>
      <p:sp>
        <p:nvSpPr>
          <p:cNvPr id="7" name="Pentagon 6">
            <a:extLst>
              <a:ext uri="{FF2B5EF4-FFF2-40B4-BE49-F238E27FC236}">
                <a16:creationId xmlns:a16="http://schemas.microsoft.com/office/drawing/2014/main" id="{49E1FA43-750C-1D42-8DA3-897BFB02B8AD}"/>
              </a:ext>
            </a:extLst>
          </p:cNvPr>
          <p:cNvSpPr/>
          <p:nvPr/>
        </p:nvSpPr>
        <p:spPr>
          <a:xfrm>
            <a:off x="5170960" y="2274818"/>
            <a:ext cx="3466785" cy="1215736"/>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Service and</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Engagement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Pillar</a:t>
            </a:r>
          </a:p>
        </p:txBody>
      </p:sp>
      <p:sp>
        <p:nvSpPr>
          <p:cNvPr id="8" name="Content Placeholder 2">
            <a:extLst>
              <a:ext uri="{FF2B5EF4-FFF2-40B4-BE49-F238E27FC236}">
                <a16:creationId xmlns:a16="http://schemas.microsoft.com/office/drawing/2014/main" id="{BD68A5EF-C94D-8240-B664-735FD0766FE1}"/>
              </a:ext>
            </a:extLst>
          </p:cNvPr>
          <p:cNvSpPr txBox="1">
            <a:spLocks/>
          </p:cNvSpPr>
          <p:nvPr/>
        </p:nvSpPr>
        <p:spPr>
          <a:xfrm>
            <a:off x="3379927" y="3698373"/>
            <a:ext cx="2227115" cy="2457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Tx/>
              <a:buBlip>
                <a:blip r:embed="rId4"/>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Tx/>
              <a:buBlip>
                <a:blip r:embed="rId5"/>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Tx/>
              <a:buBlip>
                <a:blip r:embed="rId6"/>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t>Grant Mentorship</a:t>
            </a:r>
          </a:p>
          <a:p>
            <a:pPr>
              <a:lnSpc>
                <a:spcPct val="150000"/>
              </a:lnSpc>
            </a:pPr>
            <a:r>
              <a:rPr lang="en-US" sz="1600" dirty="0"/>
              <a:t>Proposal Support</a:t>
            </a:r>
          </a:p>
          <a:p>
            <a:pPr>
              <a:lnSpc>
                <a:spcPct val="150000"/>
              </a:lnSpc>
            </a:pPr>
            <a:r>
              <a:rPr lang="en-US" sz="1600" dirty="0"/>
              <a:t>Collaboration and Grant Teams</a:t>
            </a:r>
          </a:p>
        </p:txBody>
      </p:sp>
      <p:sp>
        <p:nvSpPr>
          <p:cNvPr id="9" name="Pentagon 8">
            <a:extLst>
              <a:ext uri="{FF2B5EF4-FFF2-40B4-BE49-F238E27FC236}">
                <a16:creationId xmlns:a16="http://schemas.microsoft.com/office/drawing/2014/main" id="{919EC528-D78B-DF4A-9BFE-A161AE66884D}"/>
              </a:ext>
            </a:extLst>
          </p:cNvPr>
          <p:cNvSpPr/>
          <p:nvPr/>
        </p:nvSpPr>
        <p:spPr>
          <a:xfrm>
            <a:off x="2553221" y="2274817"/>
            <a:ext cx="3362876" cy="1215736"/>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Arial" panose="020B0604020202020204" pitchFamily="34" charset="0"/>
                <a:cs typeface="Arial" panose="020B0604020202020204" pitchFamily="34" charset="0"/>
              </a:rPr>
              <a:t>	        Research</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and Creativity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Pillar</a:t>
            </a:r>
          </a:p>
        </p:txBody>
      </p:sp>
      <p:sp>
        <p:nvSpPr>
          <p:cNvPr id="10" name="Content Placeholder 2">
            <a:extLst>
              <a:ext uri="{FF2B5EF4-FFF2-40B4-BE49-F238E27FC236}">
                <a16:creationId xmlns:a16="http://schemas.microsoft.com/office/drawing/2014/main" id="{7AE6AE75-E2ED-E046-82C0-009A5D7D94E4}"/>
              </a:ext>
            </a:extLst>
          </p:cNvPr>
          <p:cNvSpPr txBox="1">
            <a:spLocks/>
          </p:cNvSpPr>
          <p:nvPr/>
        </p:nvSpPr>
        <p:spPr>
          <a:xfrm>
            <a:off x="804614" y="3698373"/>
            <a:ext cx="2227115" cy="24575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Tx/>
              <a:buBlip>
                <a:blip r:embed="rId4"/>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Tx/>
              <a:buBlip>
                <a:blip r:embed="rId5"/>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Tx/>
              <a:buBlip>
                <a:blip r:embed="rId6"/>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t>Instructional</a:t>
            </a:r>
            <a:br>
              <a:rPr lang="en-US" sz="1600" dirty="0"/>
            </a:br>
            <a:r>
              <a:rPr lang="en-US" sz="1600" dirty="0"/>
              <a:t>Design</a:t>
            </a:r>
          </a:p>
          <a:p>
            <a:pPr>
              <a:lnSpc>
                <a:spcPct val="150000"/>
              </a:lnSpc>
            </a:pPr>
            <a:r>
              <a:rPr lang="en-US" sz="1600" dirty="0"/>
              <a:t>Assessment</a:t>
            </a:r>
          </a:p>
          <a:p>
            <a:pPr>
              <a:lnSpc>
                <a:spcPct val="150000"/>
              </a:lnSpc>
            </a:pPr>
            <a:r>
              <a:rPr lang="en-US" sz="1600" dirty="0"/>
              <a:t>Scholarship of</a:t>
            </a:r>
            <a:br>
              <a:rPr lang="en-US" sz="1600" dirty="0"/>
            </a:br>
            <a:r>
              <a:rPr lang="en-US" sz="1600" dirty="0"/>
              <a:t>Teaching and Learning</a:t>
            </a:r>
          </a:p>
        </p:txBody>
      </p:sp>
      <p:sp>
        <p:nvSpPr>
          <p:cNvPr id="11" name="Pentagon 10">
            <a:extLst>
              <a:ext uri="{FF2B5EF4-FFF2-40B4-BE49-F238E27FC236}">
                <a16:creationId xmlns:a16="http://schemas.microsoft.com/office/drawing/2014/main" id="{6ED0A4DB-F4DF-0943-B044-D03A4949CE6A}"/>
              </a:ext>
            </a:extLst>
          </p:cNvPr>
          <p:cNvSpPr/>
          <p:nvPr/>
        </p:nvSpPr>
        <p:spPr>
          <a:xfrm>
            <a:off x="-1" y="2274818"/>
            <a:ext cx="3180119" cy="1215736"/>
          </a:xfrm>
          <a:prstGeom prst="homePlate">
            <a:avLst/>
          </a:prstGeom>
          <a:solidFill>
            <a:srgbClr val="107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b="1" dirty="0">
                <a:latin typeface="Arial" panose="020B0604020202020204" pitchFamily="34" charset="0"/>
                <a:cs typeface="Arial" panose="020B0604020202020204" pitchFamily="34" charset="0"/>
              </a:rPr>
              <a:t>	Teaching</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and Learning       	Pillar</a:t>
            </a:r>
          </a:p>
        </p:txBody>
      </p:sp>
      <p:sp>
        <p:nvSpPr>
          <p:cNvPr id="12" name="Content Placeholder 2">
            <a:extLst>
              <a:ext uri="{FF2B5EF4-FFF2-40B4-BE49-F238E27FC236}">
                <a16:creationId xmlns:a16="http://schemas.microsoft.com/office/drawing/2014/main" id="{7A4F1AC7-6A54-473C-B1A1-4C8841DEE471}"/>
              </a:ext>
            </a:extLst>
          </p:cNvPr>
          <p:cNvSpPr txBox="1">
            <a:spLocks/>
          </p:cNvSpPr>
          <p:nvPr/>
        </p:nvSpPr>
        <p:spPr>
          <a:xfrm>
            <a:off x="8804503" y="3698373"/>
            <a:ext cx="2332889" cy="2457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Tx/>
              <a:buBlip>
                <a:blip r:embed="rId4"/>
              </a:buBlip>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Tx/>
              <a:buBlip>
                <a:blip r:embed="rId5"/>
              </a:buBlip>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Tx/>
              <a:buBlip>
                <a:blip r:embed="rId6"/>
              </a:buBlip>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t>New Faculty Orientation</a:t>
            </a:r>
          </a:p>
          <a:p>
            <a:pPr>
              <a:lnSpc>
                <a:spcPct val="150000"/>
              </a:lnSpc>
            </a:pPr>
            <a:r>
              <a:rPr lang="en-US" sz="1600" dirty="0"/>
              <a:t>Mid-Career Program</a:t>
            </a:r>
          </a:p>
          <a:p>
            <a:pPr>
              <a:lnSpc>
                <a:spcPct val="150000"/>
              </a:lnSpc>
            </a:pPr>
            <a:r>
              <a:rPr lang="en-US" sz="1600" dirty="0"/>
              <a:t>Department Chair Development</a:t>
            </a:r>
          </a:p>
        </p:txBody>
      </p:sp>
    </p:spTree>
    <p:extLst>
      <p:ext uri="{BB962C8B-B14F-4D97-AF65-F5344CB8AC3E}">
        <p14:creationId xmlns:p14="http://schemas.microsoft.com/office/powerpoint/2010/main" val="3544149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9832F6D2-B86B-5F4B-B961-C33FBB19EFE3}"/>
              </a:ext>
            </a:extLst>
          </p:cNvPr>
          <p:cNvPicPr>
            <a:picLocks noChangeAspect="1"/>
          </p:cNvPicPr>
          <p:nvPr/>
        </p:nvPicPr>
        <p:blipFill>
          <a:blip r:embed="rId2"/>
          <a:stretch>
            <a:fillRect/>
          </a:stretch>
        </p:blipFill>
        <p:spPr>
          <a:xfrm>
            <a:off x="0" y="0"/>
            <a:ext cx="4612005" cy="6858000"/>
          </a:xfrm>
          <a:prstGeom prst="rect">
            <a:avLst/>
          </a:prstGeom>
        </p:spPr>
      </p:pic>
      <p:sp>
        <p:nvSpPr>
          <p:cNvPr id="4" name="Content Placeholder 3">
            <a:extLst>
              <a:ext uri="{FF2B5EF4-FFF2-40B4-BE49-F238E27FC236}">
                <a16:creationId xmlns:a16="http://schemas.microsoft.com/office/drawing/2014/main" id="{C900E989-410D-42D1-8BDF-612DADDB5015}"/>
              </a:ext>
            </a:extLst>
          </p:cNvPr>
          <p:cNvSpPr>
            <a:spLocks noGrp="1"/>
          </p:cNvSpPr>
          <p:nvPr>
            <p:ph idx="1"/>
          </p:nvPr>
        </p:nvSpPr>
        <p:spPr>
          <a:xfrm>
            <a:off x="5327905" y="1889633"/>
            <a:ext cx="5306568" cy="4351338"/>
          </a:xfrm>
        </p:spPr>
        <p:txBody>
          <a:bodyPr>
            <a:normAutofit fontScale="85000" lnSpcReduction="20000"/>
          </a:bodyPr>
          <a:lstStyle/>
          <a:p>
            <a:pPr indent="-91440">
              <a:lnSpc>
                <a:spcPct val="100000"/>
              </a:lnSpc>
            </a:pPr>
            <a:r>
              <a:rPr lang="en-US" dirty="0"/>
              <a:t>Infrastructure</a:t>
            </a:r>
          </a:p>
          <a:p>
            <a:pPr lvl="1" indent="-91440">
              <a:lnSpc>
                <a:spcPct val="100000"/>
              </a:lnSpc>
            </a:pPr>
            <a:r>
              <a:rPr lang="en-US" dirty="0"/>
              <a:t>Invest in grant writers and pre-award/post-award staff</a:t>
            </a:r>
          </a:p>
          <a:p>
            <a:pPr lvl="1" indent="-91440">
              <a:lnSpc>
                <a:spcPct val="100000"/>
              </a:lnSpc>
            </a:pPr>
            <a:r>
              <a:rPr lang="en-US" dirty="0"/>
              <a:t>Certified staff; high-impact research clusters withing academic units</a:t>
            </a:r>
          </a:p>
          <a:p>
            <a:pPr lvl="1" indent="-91440">
              <a:lnSpc>
                <a:spcPct val="100000"/>
              </a:lnSpc>
            </a:pPr>
            <a:endParaRPr lang="en-US" dirty="0"/>
          </a:p>
          <a:p>
            <a:pPr indent="-91440">
              <a:lnSpc>
                <a:spcPct val="100000"/>
              </a:lnSpc>
            </a:pPr>
            <a:r>
              <a:rPr lang="en-US" dirty="0"/>
              <a:t>Faculty support and development</a:t>
            </a:r>
          </a:p>
          <a:p>
            <a:pPr lvl="1" indent="-91440">
              <a:lnSpc>
                <a:spcPct val="100000"/>
              </a:lnSpc>
            </a:pPr>
            <a:r>
              <a:rPr lang="en-US" dirty="0"/>
              <a:t>Add faculty: $5M over the next 3 years.</a:t>
            </a:r>
          </a:p>
          <a:p>
            <a:pPr lvl="1" indent="-91440">
              <a:lnSpc>
                <a:spcPct val="100000"/>
              </a:lnSpc>
            </a:pPr>
            <a:r>
              <a:rPr lang="en-US" dirty="0"/>
              <a:t>Start-up funding</a:t>
            </a:r>
          </a:p>
          <a:p>
            <a:pPr lvl="1" indent="-91440">
              <a:lnSpc>
                <a:spcPct val="100000"/>
              </a:lnSpc>
            </a:pPr>
            <a:r>
              <a:rPr lang="en-US" dirty="0"/>
              <a:t>Build faculty research skill and capacity</a:t>
            </a:r>
          </a:p>
          <a:p>
            <a:pPr lvl="2" indent="-91440">
              <a:lnSpc>
                <a:spcPct val="100000"/>
              </a:lnSpc>
            </a:pPr>
            <a:r>
              <a:rPr lang="en-US" dirty="0"/>
              <a:t>CAFE programming; Matrix mentoring</a:t>
            </a:r>
          </a:p>
          <a:p>
            <a:pPr lvl="2" indent="-91440">
              <a:lnSpc>
                <a:spcPct val="100000"/>
              </a:lnSpc>
            </a:pPr>
            <a:r>
              <a:rPr lang="en-US" dirty="0"/>
              <a:t>Free up time through course release/buyout  for grant development and submission</a:t>
            </a:r>
          </a:p>
        </p:txBody>
      </p:sp>
      <p:sp>
        <p:nvSpPr>
          <p:cNvPr id="2" name="Title 1">
            <a:extLst>
              <a:ext uri="{FF2B5EF4-FFF2-40B4-BE49-F238E27FC236}">
                <a16:creationId xmlns:a16="http://schemas.microsoft.com/office/drawing/2014/main" id="{99791DC0-221E-4A59-AE1B-FE1966B07DEA}"/>
              </a:ext>
            </a:extLst>
          </p:cNvPr>
          <p:cNvSpPr>
            <a:spLocks noGrp="1"/>
          </p:cNvSpPr>
          <p:nvPr>
            <p:ph type="title"/>
          </p:nvPr>
        </p:nvSpPr>
        <p:spPr>
          <a:xfrm>
            <a:off x="4790424" y="272257"/>
            <a:ext cx="6741795" cy="1281112"/>
          </a:xfrm>
        </p:spPr>
        <p:txBody>
          <a:bodyPr>
            <a:normAutofit fontScale="90000"/>
          </a:bodyPr>
          <a:lstStyle/>
          <a:p>
            <a:r>
              <a:rPr lang="en-US" dirty="0"/>
              <a:t>No. 3: Blueprint for research excellence</a:t>
            </a:r>
          </a:p>
        </p:txBody>
      </p:sp>
    </p:spTree>
    <p:extLst>
      <p:ext uri="{BB962C8B-B14F-4D97-AF65-F5344CB8AC3E}">
        <p14:creationId xmlns:p14="http://schemas.microsoft.com/office/powerpoint/2010/main" val="846750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EB44D5A-2280-2D42-B08A-34C4BE41C65A}"/>
              </a:ext>
            </a:extLst>
          </p:cNvPr>
          <p:cNvSpPr>
            <a:spLocks noGrp="1"/>
          </p:cNvSpPr>
          <p:nvPr>
            <p:ph idx="1"/>
          </p:nvPr>
        </p:nvSpPr>
        <p:spPr>
          <a:xfrm>
            <a:off x="911352" y="2054225"/>
            <a:ext cx="9617687" cy="4351338"/>
          </a:xfrm>
        </p:spPr>
        <p:txBody>
          <a:bodyPr>
            <a:normAutofit lnSpcReduction="10000"/>
          </a:bodyPr>
          <a:lstStyle/>
          <a:p>
            <a:pPr>
              <a:lnSpc>
                <a:spcPct val="100000"/>
              </a:lnSpc>
            </a:pPr>
            <a:r>
              <a:rPr lang="en-US" b="1" dirty="0"/>
              <a:t>Career Expansion through </a:t>
            </a:r>
            <a:r>
              <a:rPr lang="en-US" b="1" dirty="0" err="1"/>
              <a:t>TalentLink</a:t>
            </a:r>
            <a:r>
              <a:rPr lang="en-US" dirty="0"/>
              <a:t>, our UMKC-branded Adult Learner and Corporate Development Program.</a:t>
            </a:r>
          </a:p>
          <a:p>
            <a:pPr lvl="1">
              <a:lnSpc>
                <a:spcPct val="100000"/>
              </a:lnSpc>
            </a:pPr>
            <a:r>
              <a:rPr lang="en-US" dirty="0"/>
              <a:t>Target 1: Adult Learners </a:t>
            </a:r>
          </a:p>
          <a:p>
            <a:pPr lvl="2">
              <a:lnSpc>
                <a:spcPct val="100000"/>
              </a:lnSpc>
            </a:pPr>
            <a:r>
              <a:rPr lang="en-US" dirty="0"/>
              <a:t>Seeking new topic/skill that supports them in building their profession </a:t>
            </a:r>
            <a:br>
              <a:rPr lang="en-US" dirty="0"/>
            </a:br>
            <a:r>
              <a:rPr lang="en-US" dirty="0"/>
              <a:t>or enhancing their lifestyle; could become degree seeking.</a:t>
            </a:r>
          </a:p>
          <a:p>
            <a:pPr lvl="1">
              <a:lnSpc>
                <a:spcPct val="100000"/>
              </a:lnSpc>
            </a:pPr>
            <a:r>
              <a:rPr lang="en-US" dirty="0"/>
              <a:t>Target 2: Corporate Talent Development</a:t>
            </a:r>
          </a:p>
          <a:p>
            <a:pPr lvl="2">
              <a:lnSpc>
                <a:spcPct val="100000"/>
              </a:lnSpc>
            </a:pPr>
            <a:r>
              <a:rPr lang="en-US" dirty="0"/>
              <a:t>Reskill and upskill talent to meet market demand in an environment </a:t>
            </a:r>
            <a:br>
              <a:rPr lang="en-US" dirty="0"/>
            </a:br>
            <a:r>
              <a:rPr lang="en-US" dirty="0"/>
              <a:t>that is increasing global.  </a:t>
            </a:r>
          </a:p>
          <a:p>
            <a:pPr lvl="2">
              <a:lnSpc>
                <a:spcPct val="100000"/>
              </a:lnSpc>
            </a:pPr>
            <a:r>
              <a:rPr lang="en-US" dirty="0"/>
              <a:t>Leadership and soft skills.</a:t>
            </a:r>
          </a:p>
          <a:p>
            <a:pPr lvl="1">
              <a:lnSpc>
                <a:spcPct val="100000"/>
              </a:lnSpc>
            </a:pPr>
            <a:r>
              <a:rPr lang="en-US" dirty="0"/>
              <a:t>Key UMKC Assets: Leadership, Data Science, Diversity and Inclusion</a:t>
            </a:r>
          </a:p>
        </p:txBody>
      </p:sp>
      <p:sp>
        <p:nvSpPr>
          <p:cNvPr id="11" name="Title 1">
            <a:extLst>
              <a:ext uri="{FF2B5EF4-FFF2-40B4-BE49-F238E27FC236}">
                <a16:creationId xmlns:a16="http://schemas.microsoft.com/office/drawing/2014/main" id="{2D5DD2E4-AAA1-524C-9405-007E87EB256F}"/>
              </a:ext>
            </a:extLst>
          </p:cNvPr>
          <p:cNvSpPr>
            <a:spLocks noGrp="1"/>
          </p:cNvSpPr>
          <p:nvPr>
            <p:ph type="title"/>
          </p:nvPr>
        </p:nvSpPr>
        <p:spPr/>
        <p:txBody>
          <a:bodyPr>
            <a:normAutofit fontScale="90000"/>
          </a:bodyPr>
          <a:lstStyle/>
          <a:p>
            <a:r>
              <a:rPr lang="en-US" dirty="0"/>
              <a:t>No. 4: UMKC-branded badges and certificates through </a:t>
            </a:r>
            <a:r>
              <a:rPr lang="en-US" dirty="0" err="1"/>
              <a:t>TalentLink</a:t>
            </a:r>
            <a:endParaRPr lang="en-US" dirty="0"/>
          </a:p>
        </p:txBody>
      </p:sp>
    </p:spTree>
    <p:extLst>
      <p:ext uri="{BB962C8B-B14F-4D97-AF65-F5344CB8AC3E}">
        <p14:creationId xmlns:p14="http://schemas.microsoft.com/office/powerpoint/2010/main" val="3996905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9A3193-2371-5F44-8C0C-D4642A00E93E}"/>
              </a:ext>
            </a:extLst>
          </p:cNvPr>
          <p:cNvSpPr txBox="1"/>
          <p:nvPr/>
        </p:nvSpPr>
        <p:spPr>
          <a:xfrm>
            <a:off x="8390655" y="3688210"/>
            <a:ext cx="2839984" cy="2554545"/>
          </a:xfrm>
          <a:prstGeom prst="rect">
            <a:avLst/>
          </a:prstGeom>
          <a:noFill/>
        </p:spPr>
        <p:txBody>
          <a:bodyPr wrap="square" rtlCol="0">
            <a:spAutoFit/>
          </a:bodyPr>
          <a:lstStyle/>
          <a:p>
            <a:pPr lvl="0">
              <a:lnSpc>
                <a:spcPct val="100000"/>
              </a:lnSpc>
            </a:pPr>
            <a:r>
              <a:rPr lang="en-US" sz="2000" dirty="0"/>
              <a:t>Facilitate faculty/community collaboration in ways that </a:t>
            </a:r>
            <a:br>
              <a:rPr lang="en-US" sz="2000" dirty="0"/>
            </a:br>
            <a:r>
              <a:rPr lang="en-US" sz="2000" dirty="0"/>
              <a:t>are mutually beneficial. </a:t>
            </a:r>
            <a:br>
              <a:rPr lang="en-US" sz="2000" dirty="0"/>
            </a:br>
            <a:r>
              <a:rPr lang="en-US" sz="2000" dirty="0"/>
              <a:t>Support faculty in community engaged scholarship and service. </a:t>
            </a:r>
          </a:p>
        </p:txBody>
      </p:sp>
      <p:sp>
        <p:nvSpPr>
          <p:cNvPr id="5" name="TextBox 4">
            <a:extLst>
              <a:ext uri="{FF2B5EF4-FFF2-40B4-BE49-F238E27FC236}">
                <a16:creationId xmlns:a16="http://schemas.microsoft.com/office/drawing/2014/main" id="{57B4F5E4-ED05-764F-B43C-CD9254895002}"/>
              </a:ext>
            </a:extLst>
          </p:cNvPr>
          <p:cNvSpPr txBox="1"/>
          <p:nvPr/>
        </p:nvSpPr>
        <p:spPr>
          <a:xfrm>
            <a:off x="4780115" y="3534779"/>
            <a:ext cx="2865912" cy="3139321"/>
          </a:xfrm>
          <a:prstGeom prst="rect">
            <a:avLst/>
          </a:prstGeom>
          <a:noFill/>
        </p:spPr>
        <p:txBody>
          <a:bodyPr wrap="square" rtlCol="0">
            <a:spAutoFit/>
          </a:bodyPr>
          <a:lstStyle/>
          <a:p>
            <a:pPr lvl="0">
              <a:lnSpc>
                <a:spcPct val="100000"/>
              </a:lnSpc>
            </a:pPr>
            <a:r>
              <a:rPr lang="en-US" dirty="0"/>
              <a:t>Students are our best ambassadors of the great work of UMKC. </a:t>
            </a:r>
            <a:br>
              <a:rPr lang="en-US" dirty="0"/>
            </a:br>
            <a:r>
              <a:rPr lang="en-US" dirty="0"/>
              <a:t>Increase the number of students doing service learning, internships, and volunteer work in the community; increase opportunities for employment post-graduation.</a:t>
            </a:r>
          </a:p>
        </p:txBody>
      </p:sp>
      <p:sp>
        <p:nvSpPr>
          <p:cNvPr id="7" name="TextBox 6">
            <a:extLst>
              <a:ext uri="{FF2B5EF4-FFF2-40B4-BE49-F238E27FC236}">
                <a16:creationId xmlns:a16="http://schemas.microsoft.com/office/drawing/2014/main" id="{85060C72-79DD-9640-A23B-033B858573E2}"/>
              </a:ext>
            </a:extLst>
          </p:cNvPr>
          <p:cNvSpPr txBox="1"/>
          <p:nvPr/>
        </p:nvSpPr>
        <p:spPr>
          <a:xfrm>
            <a:off x="983276" y="3727962"/>
            <a:ext cx="2865912" cy="2554545"/>
          </a:xfrm>
          <a:prstGeom prst="rect">
            <a:avLst/>
          </a:prstGeom>
          <a:noFill/>
        </p:spPr>
        <p:txBody>
          <a:bodyPr wrap="square" rtlCol="0">
            <a:spAutoFit/>
          </a:bodyPr>
          <a:lstStyle/>
          <a:p>
            <a:pPr lvl="0">
              <a:lnSpc>
                <a:spcPct val="100000"/>
              </a:lnSpc>
            </a:pPr>
            <a:r>
              <a:rPr lang="en-US" sz="2000" dirty="0"/>
              <a:t>Leverage our vast community network to expand opportunities </a:t>
            </a:r>
            <a:br>
              <a:rPr lang="en-US" sz="2000" dirty="0"/>
            </a:br>
            <a:r>
              <a:rPr lang="en-US" sz="2000" dirty="0"/>
              <a:t>for students and make it easier </a:t>
            </a:r>
            <a:br>
              <a:rPr lang="en-US" sz="2000" dirty="0"/>
            </a:br>
            <a:r>
              <a:rPr lang="en-US" sz="2000" dirty="0"/>
              <a:t>to engage our faculty in finding solutions for community needs.</a:t>
            </a:r>
          </a:p>
        </p:txBody>
      </p:sp>
      <p:pic>
        <p:nvPicPr>
          <p:cNvPr id="10" name="Picture 9">
            <a:extLst>
              <a:ext uri="{FF2B5EF4-FFF2-40B4-BE49-F238E27FC236}">
                <a16:creationId xmlns:a16="http://schemas.microsoft.com/office/drawing/2014/main" id="{FCED8531-269F-2746-BFE3-6406752D7B8A}"/>
              </a:ext>
            </a:extLst>
          </p:cNvPr>
          <p:cNvPicPr>
            <a:picLocks noChangeAspect="1"/>
          </p:cNvPicPr>
          <p:nvPr/>
        </p:nvPicPr>
        <p:blipFill>
          <a:blip r:embed="rId2"/>
          <a:srcRect/>
          <a:stretch/>
        </p:blipFill>
        <p:spPr>
          <a:xfrm>
            <a:off x="8576954" y="1745069"/>
            <a:ext cx="1931069" cy="1931069"/>
          </a:xfrm>
          <a:prstGeom prst="rect">
            <a:avLst/>
          </a:prstGeom>
        </p:spPr>
      </p:pic>
      <p:pic>
        <p:nvPicPr>
          <p:cNvPr id="12" name="Picture 11">
            <a:extLst>
              <a:ext uri="{FF2B5EF4-FFF2-40B4-BE49-F238E27FC236}">
                <a16:creationId xmlns:a16="http://schemas.microsoft.com/office/drawing/2014/main" id="{533B3585-E8EB-CF4C-BA24-C9FAEDB59AB4}"/>
              </a:ext>
            </a:extLst>
          </p:cNvPr>
          <p:cNvPicPr>
            <a:picLocks noChangeAspect="1"/>
          </p:cNvPicPr>
          <p:nvPr/>
        </p:nvPicPr>
        <p:blipFill>
          <a:blip r:embed="rId3"/>
          <a:srcRect/>
          <a:stretch/>
        </p:blipFill>
        <p:spPr>
          <a:xfrm>
            <a:off x="4783777" y="1782500"/>
            <a:ext cx="2109732" cy="2109732"/>
          </a:xfrm>
          <a:prstGeom prst="rect">
            <a:avLst/>
          </a:prstGeom>
        </p:spPr>
      </p:pic>
      <p:pic>
        <p:nvPicPr>
          <p:cNvPr id="14" name="Picture 13" descr="Icon&#10;&#10;Description automatically generated">
            <a:extLst>
              <a:ext uri="{FF2B5EF4-FFF2-40B4-BE49-F238E27FC236}">
                <a16:creationId xmlns:a16="http://schemas.microsoft.com/office/drawing/2014/main" id="{17B54DF2-EA92-F24A-897D-824D0786252F}"/>
              </a:ext>
            </a:extLst>
          </p:cNvPr>
          <p:cNvPicPr>
            <a:picLocks noChangeAspect="1"/>
          </p:cNvPicPr>
          <p:nvPr/>
        </p:nvPicPr>
        <p:blipFill>
          <a:blip r:embed="rId4"/>
          <a:stretch>
            <a:fillRect/>
          </a:stretch>
        </p:blipFill>
        <p:spPr>
          <a:xfrm>
            <a:off x="961361" y="1673639"/>
            <a:ext cx="2327454" cy="2327454"/>
          </a:xfrm>
          <a:prstGeom prst="rect">
            <a:avLst/>
          </a:prstGeom>
        </p:spPr>
      </p:pic>
      <p:sp>
        <p:nvSpPr>
          <p:cNvPr id="17" name="Title 1">
            <a:extLst>
              <a:ext uri="{FF2B5EF4-FFF2-40B4-BE49-F238E27FC236}">
                <a16:creationId xmlns:a16="http://schemas.microsoft.com/office/drawing/2014/main" id="{4F522E4D-F25A-7245-AFDA-FF69D0EE9A68}"/>
              </a:ext>
            </a:extLst>
          </p:cNvPr>
          <p:cNvSpPr txBox="1">
            <a:spLocks/>
          </p:cNvSpPr>
          <p:nvPr/>
        </p:nvSpPr>
        <p:spPr>
          <a:xfrm>
            <a:off x="838200" y="365124"/>
            <a:ext cx="99960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baseline="0">
                <a:solidFill>
                  <a:srgbClr val="0083CA"/>
                </a:solidFill>
                <a:latin typeface="Arial" panose="020B0604020202020204" pitchFamily="34" charset="0"/>
                <a:ea typeface="+mj-ea"/>
                <a:cs typeface="+mj-cs"/>
              </a:defRPr>
            </a:lvl1pPr>
          </a:lstStyle>
          <a:p>
            <a:r>
              <a:rPr lang="en-US" dirty="0"/>
              <a:t>No. 5: Increase student, faculty </a:t>
            </a:r>
            <a:br>
              <a:rPr lang="en-US" dirty="0"/>
            </a:br>
            <a:r>
              <a:rPr lang="en-US" dirty="0"/>
              <a:t>engagement with community</a:t>
            </a:r>
          </a:p>
        </p:txBody>
      </p:sp>
    </p:spTree>
    <p:extLst>
      <p:ext uri="{BB962C8B-B14F-4D97-AF65-F5344CB8AC3E}">
        <p14:creationId xmlns:p14="http://schemas.microsoft.com/office/powerpoint/2010/main" val="16007028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lgn="l">
          <a:defRPr sz="1800" b="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26D3402D0FCF47B7E84A1107246E62" ma:contentTypeVersion="1" ma:contentTypeDescription="Create a new document." ma:contentTypeScope="" ma:versionID="4765f3d8044b1d2e85922f9df8df8c13">
  <xsd:schema xmlns:xsd="http://www.w3.org/2001/XMLSchema" xmlns:xs="http://www.w3.org/2001/XMLSchema" xmlns:p="http://schemas.microsoft.com/office/2006/metadata/properties" xmlns:ns2="e529da04-1e3e-4ce1-8caf-d0e959ac5194" targetNamespace="http://schemas.microsoft.com/office/2006/metadata/properties" ma:root="true" ma:fieldsID="c2064deb3acd1542f6d47454fb1025d9" ns2:_="">
    <xsd:import namespace="e529da04-1e3e-4ce1-8caf-d0e959ac519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29da04-1e3e-4ce1-8caf-d0e959ac51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E41F76-F6AE-410C-A283-ADFCC52FA407}"/>
</file>

<file path=customXml/itemProps2.xml><?xml version="1.0" encoding="utf-8"?>
<ds:datastoreItem xmlns:ds="http://schemas.openxmlformats.org/officeDocument/2006/customXml" ds:itemID="{CB088671-019E-4E96-B0C0-40084A93FA49}"/>
</file>

<file path=customXml/itemProps3.xml><?xml version="1.0" encoding="utf-8"?>
<ds:datastoreItem xmlns:ds="http://schemas.openxmlformats.org/officeDocument/2006/customXml" ds:itemID="{C4C75E3F-9783-4F96-88AA-488791DF0CC3}"/>
</file>

<file path=docProps/app.xml><?xml version="1.0" encoding="utf-8"?>
<Properties xmlns="http://schemas.openxmlformats.org/officeDocument/2006/extended-properties" xmlns:vt="http://schemas.openxmlformats.org/officeDocument/2006/docPropsVTypes">
  <Template>Office Theme</Template>
  <TotalTime>3599</TotalTime>
  <Words>1408</Words>
  <Application>Microsoft Office PowerPoint</Application>
  <PresentationFormat>Widescreen</PresentationFormat>
  <Paragraphs>199</Paragraphs>
  <Slides>36</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Calibri Light</vt:lpstr>
      <vt:lpstr>Helvetica</vt:lpstr>
      <vt:lpstr>Office Theme</vt:lpstr>
      <vt:lpstr>Office Theme</vt:lpstr>
      <vt:lpstr>PowerPoint Presentation</vt:lpstr>
      <vt:lpstr>UMKC Forward</vt:lpstr>
      <vt:lpstr>UMKC Forward investments</vt:lpstr>
      <vt:lpstr>No. 1: Student Success =  UMKC Professional Mobility Escalators</vt:lpstr>
      <vt:lpstr>UMKC Professional Mobility Escalators</vt:lpstr>
      <vt:lpstr>No. 2: UMKC Center for Advancing Faculty Excellence (CAFE)</vt:lpstr>
      <vt:lpstr>No. 3: Blueprint for research excellence</vt:lpstr>
      <vt:lpstr>No. 4: UMKC-branded badges and certificates through TalentLink</vt:lpstr>
      <vt:lpstr>PowerPoint Presentation</vt:lpstr>
      <vt:lpstr>PowerPoint Presentation</vt:lpstr>
      <vt:lpstr>UMKC School of Medicine </vt:lpstr>
      <vt:lpstr>Celebrating 50 years of excellence</vt:lpstr>
      <vt:lpstr>St. Joseph campus, Semester 2</vt:lpstr>
      <vt:lpstr>St. Joseph campus model</vt:lpstr>
      <vt:lpstr>First Gen Roos</vt:lpstr>
      <vt:lpstr>New First Gen Roo Scholars Program</vt:lpstr>
      <vt:lpstr>What does the program look like? </vt:lpstr>
      <vt:lpstr>Outcomes of First Gen Roos</vt:lpstr>
      <vt:lpstr>Research Excellence</vt:lpstr>
      <vt:lpstr>Holly Hagle, Ph.D Assistant Research Professor</vt:lpstr>
      <vt:lpstr>Tony Caruso, Ph.D. Curator’s Distinguished Professor</vt:lpstr>
      <vt:lpstr>Peter Koulen, Ph.D., FARVO Professor and Felix &amp; Carmen Sabates Missouri Endowed Chair in Vision Research</vt:lpstr>
      <vt:lpstr>Jannette Berkley-Patton, Ph.D. Professor</vt:lpstr>
      <vt:lpstr>Alexis Petri, Ed.D. Research Associate Professor</vt:lpstr>
      <vt:lpstr>New campus additions</vt:lpstr>
      <vt:lpstr>Grand opening of the Plaster Center</vt:lpstr>
      <vt:lpstr>Data Sciences Analytics and  Innovation Center</vt:lpstr>
      <vt:lpstr>Challenges facing UMKC</vt:lpstr>
      <vt:lpstr>New Roo traditions </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Herrman, Alia R.</dc:creator>
  <cp:lastModifiedBy>Anne</cp:lastModifiedBy>
  <cp:revision>140</cp:revision>
  <dcterms:created xsi:type="dcterms:W3CDTF">2020-10-14T14:24:03Z</dcterms:created>
  <dcterms:modified xsi:type="dcterms:W3CDTF">2021-08-27T15:08:14Z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0x0101009326D3402D0FCF47B7E84A1107246E62</vt:lpwstr>
  </property>
</Properties>
</file>